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</p:sldIdLst>
  <p:sldSz cx="9144000" cy="5143500" type="screen16x9"/>
  <p:notesSz cx="6858000" cy="9144000"/>
  <p:embeddedFontLst>
    <p:embeddedFont>
      <p:font typeface="Amatic SC" panose="020B0604020202020204" charset="-79"/>
      <p:regular r:id="rId136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Inconsolata" panose="020B0604020202020204" charset="0"/>
      <p:regular r:id="rId142"/>
      <p:bold r:id="rId143"/>
    </p:embeddedFont>
    <p:embeddedFont>
      <p:font typeface="Roboto" panose="020B0604020202020204" charset="0"/>
      <p:regular r:id="rId144"/>
      <p:bold r:id="rId145"/>
      <p:italic r:id="rId146"/>
      <p:boldItalic r:id="rId147"/>
    </p:embeddedFont>
    <p:embeddedFont>
      <p:font typeface="Roboto Light" panose="020B0604020202020204" charset="0"/>
      <p:regular r:id="rId148"/>
      <p:bold r:id="rId149"/>
      <p:italic r:id="rId150"/>
      <p:boldItalic r:id="rId151"/>
    </p:embeddedFont>
    <p:embeddedFont>
      <p:font typeface="Roboto Medium" panose="020B0604020202020204" charset="0"/>
      <p:regular r:id="rId152"/>
      <p:bold r:id="rId153"/>
      <p:italic r:id="rId154"/>
      <p:boldItalic r:id="rId155"/>
    </p:embeddedFont>
    <p:embeddedFont>
      <p:font typeface="Roboto Thin" panose="020B0604020202020204" charset="0"/>
      <p:regular r:id="rId156"/>
      <p:bold r:id="rId157"/>
      <p:italic r:id="rId158"/>
      <p:boldItalic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D3A208-6667-4DE6-99CD-DC8ED3745212}">
  <a:tblStyle styleId="{89D3A208-6667-4DE6-99CD-DC8ED37452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73" autoAdjust="0"/>
  </p:normalViewPr>
  <p:slideViewPr>
    <p:cSldViewPr snapToGrid="0">
      <p:cViewPr varScale="1">
        <p:scale>
          <a:sx n="172" d="100"/>
          <a:sy n="172" d="100"/>
        </p:scale>
        <p:origin x="1480" y="104"/>
      </p:cViewPr>
      <p:guideLst>
        <p:guide orient="horz" pos="5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font" Target="fonts/font3.fntdata"/><Relationship Id="rId154" Type="http://schemas.openxmlformats.org/officeDocument/2006/relationships/font" Target="fonts/font19.fntdata"/><Relationship Id="rId159" Type="http://schemas.openxmlformats.org/officeDocument/2006/relationships/font" Target="fonts/font24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font" Target="fonts/font9.fntdata"/><Relationship Id="rId149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5.fntdata"/><Relationship Id="rId155" Type="http://schemas.openxmlformats.org/officeDocument/2006/relationships/font" Target="fonts/font2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151" Type="http://schemas.openxmlformats.org/officeDocument/2006/relationships/font" Target="fonts/font16.fntdata"/><Relationship Id="rId156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1.fntdata"/><Relationship Id="rId157" Type="http://schemas.openxmlformats.org/officeDocument/2006/relationships/font" Target="fonts/font2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7.fntdata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2.fntdata"/><Relationship Id="rId158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d93f2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d93f2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88d93f28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3388d93f28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computer science content dwarfs everything we’ve learned so far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actually learn about the above on Thursday (it’s not so scary)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388d93f28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4de69e7f5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9" name="Google Shape;2039;g4de69e7f5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4de69e7f5d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88d93f28_2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7" name="Google Shape;2057;g3388d93f28_2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3388d93f28_2_7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388d93f28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3" name="Google Shape;2063;g3388d93f28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g3388d93f28_2_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de69e7f5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de69e7f5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4de69e7f5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4de69e7f5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388d93f28_2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9" name="Google Shape;2109;g3388d93f28_2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g3388d93f28_2_7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de69e7f5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4de69e7f5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4de69e7f5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4de69e7f5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388d93f28_2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5" name="Google Shape;2155;g3388d93f28_2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AdobeStock_35633855.png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388d93f28_2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4de69e7f5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4de69e7f5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terrible queue. It should be implemented with LinkedList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388d93f2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3388d93f2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388d93f28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388d93f28_2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g3388d93f28_2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g3388d93f28_2_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4de69e7f5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8" name="Google Shape;2178;g4de69e7f5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g4de69e7f5d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de69e7f5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4de69e7f5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e69e7f5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e69e7f5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AdobeStock_42341636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388d93f28_2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4" name="Google Shape;2254;g3388d93f28_2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g3388d93f28_2_8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d93f28_2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2" name="Google Shape;2262;g3388d93f28_2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388d93f28_2_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d93f28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3388d93f28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388d93f28_2_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388d93f28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3" name="Google Shape;2283;g3388d93f28_2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g3388d93f28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4de69e7f5d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0" name="Google Shape;2290;g4de69e7f5d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g4de69e7f5d_0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4de69e7f5d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2" name="Google Shape;2302;g4de69e7f5d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g4de69e7f5d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88d93f28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g3388d93f28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3388d93f28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4de69e7f5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4de69e7f5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388d93f28_2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7" name="Google Shape;2337;g3388d93f28_2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g3388d93f28_2_9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3388d93f28_2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3" name="Google Shape;2343;g3388d93f28_2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Going to come back to trees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3388d93f28_2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4de69e7f5d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4de69e7f5d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de69e7f5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4de69e7f5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4de69e7f5d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4de69e7f5d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88d93f28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3388d93f28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3388d93f28_2_9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3388d93f28_2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9" name="Google Shape;2429;g3388d93f28_2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draw one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g3388d93f28_2_9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388d93f28_2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g3388d93f28_2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talk about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g3388d93f28_2_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3388d93f28_2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5" name="Google Shape;2475;g3388d93f28_2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388d93f28_2_9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388d93f2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g3388d93f2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3388d93f28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e69e7f5d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4" name="Google Shape;2504;g4de69e7f5d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g4de69e7f5d_0_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388d93f28_2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g3388d93f28_2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g3388d93f28_2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d93f28_2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9" name="Google Shape;2519;g3388d93f28_2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g3388d93f28_2_1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de69e7f5d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de69e7f5d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e69e7f5d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4de69e7f5d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4de69e7f5d_0_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388d93f2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3388d93f2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3388d93f2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d93f2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g3388d93f2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3388d93f2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388d93f28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3388d93f28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g3388d93f28_2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de69e7f5d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g4de69e7f5d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4de69e7f5d_0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d93f28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g3388d93f28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388d93f28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8d93f28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3388d93f28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3388d93f28_2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8d93f2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3388d93f28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g3388d93f28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388d93f2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3388d93f28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g3388d93f28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388d93f28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3388d93f28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g3388d93f28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88d93f2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g3388d93f2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g3388d93f2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388d93f28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g3388d93f28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3388d93f28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388d93f28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g3388d93f28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3388d93f28_2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388d93f28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388d93f28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388d93f28_2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88d93f28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g3388d93f28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g3388d93f28_2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388d93f28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g3388d93f28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3388d93f28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e69e7f5d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g4de69e7f5d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4de69e7f5d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388d93f28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g3388d93f28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3388d93f28_2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88d93f28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3388d93f28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g3388d93f28_2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388d93f28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g3388d93f28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3388d93f28_2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388d93f28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3388d93f28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3388d93f28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388d93f28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g3388d93f28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3388d93f28_2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88d93f28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3388d93f28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g3388d93f28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88d93f28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g3388d93f28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3388d93f28_2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388d93f28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3388d93f28_2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g3388d93f28_2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388d93f28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g3388d93f28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3388d93f28_2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388d93f28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3388d93f28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3388d93f28_2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88d93f28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3388d93f28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shutterstock_705783685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3388d93f28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388d93f28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g3388d93f28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g3388d93f28_2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388d93f28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3388d93f28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3388d93f28_2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8d93f28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3388d93f28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3388d93f28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8d93f28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3388d93f28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g3388d93f28_2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388d93f28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g3388d93f28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g3388d93f28_2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388d93f28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7" name="Google Shape;1467;g3388d93f28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g3388d93f28_2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388d93f28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g3388d93f28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3388d93f28_2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388d93f28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g3388d93f28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3388d93f28_2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4e6136d14f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g4e6136d14f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4e6136d14f_0_10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388d93f28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g3388d93f28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g3388d93f28_2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388d93f2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3388d93f2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3388d93f28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4e76f9b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2" name="Google Shape;1502;g4e76f9b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4e76f9b3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388d93f28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2" name="Google Shape;1522;g3388d93f28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g3388d93f28_2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388d93f2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g3388d93f28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3388d93f28_2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388d93f28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g3388d93f28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g3388d93f28_2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388d93f28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3388d93f28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3388d93f28_2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388d93f28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g3388d93f28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g3388d93f28_2_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388d93f28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3388d93f28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g3388d93f28_2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388d93f28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g3388d93f28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g3388d93f28_2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e76f9b3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g4e76f9b3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g4e76f9b3ff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388d93f28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3388d93f28_2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3388d93f28_2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de69e7f5d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de69e7f5d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de69e7f5d_0_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4e76f9b3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4e76f9b3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g4e76f9b3ff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388d93f28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g3388d93f28_2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3388d93f28_2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388d93f28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g3388d93f28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g3388d93f28_2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e76f9b3f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4" name="Google Shape;1634;g4e76f9b3f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g4e76f9b3ff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388d93f28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g3388d93f28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3388d93f28_2_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73fc374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g573fc374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g573fc374c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388d93f28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g3388d93f28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3388d93f28_2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73fc374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g573fc374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g573fc374ce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388d93f28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8" name="Google Shape;1678;g3388d93f28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g3388d93f28_2_4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388d93f28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3388d93f28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g3388d93f28_2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de69e7f5d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8" name="Google Shape;1128;g4de69e7f5d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4de69e7f5d_0_8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388d93f28_2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388d93f28_2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g3388d93f28_2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388d93f28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g3388d93f28_2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3388d93f28_2_4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88d93f28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3388d93f28_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g3388d93f28_2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388d93f28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g3388d93f28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g3388d93f28_2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388d93f28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4" name="Google Shape;1724;g3388d93f28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g3388d93f28_2_4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388d93f28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2" name="Google Shape;1732;g3388d93f28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g3388d93f28_2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4e76f9b3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4e76f9b3f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388d93f28_2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g3388d93f28_2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388d93f28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g3388d93f28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g3388d93f28_2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e69e7f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g4de69e7f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g4de69e7f5d_0_9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de69e7f5d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4de69e7f5d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de69e7f5d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de69e7f5d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7" name="Google Shape;1767;g4de69e7f5d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g4de69e7f5d_0_9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388d93f28_2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g3388d93f28_2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3388d93f28_2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4e76f9b3f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4e76f9b3f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4e76f9b3f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4e76f9b3f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4e76f9b3f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4e76f9b3ff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4e76f9b3f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4e76f9b3f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388d93f28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1" name="Google Shape;1841;g3388d93f28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g3388d93f28_2_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388d93f28_2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9" name="Google Shape;1849;g3388d93f28_2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g3388d93f28_2_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e76f9b3ff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e76f9b3ff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388d93f28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9" name="Google Shape;1899;g3388d93f28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g3388d93f28_2_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388d93f28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0" name="Google Shape;1150;g3388d93f28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3388d93f28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4de69e7f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0" name="Google Shape;1910;g4de69e7f5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4de69e7f5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4de69e7f5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1" name="Google Shape;1921;g4de69e7f5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4de69e7f5d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4de69e7f5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4de69e7f5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388d93f28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g3388d93f28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g3388d93f28_2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388d93f28_2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g3388d93f28_2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3388d93f28_2_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4de69e7f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g4de69e7f5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g4de69e7f5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4de69e7f5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" name="Google Shape;1982;g4de69e7f5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g4de69e7f5d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4de69e7f5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9" name="Google Shape;1999;g4de69e7f5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g4de69e7f5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388d93f28_2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2" name="Google Shape;2012;g3388d93f28_2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g3388d93f28_2_7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388d93f28_2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g3388d93f28_2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g3388d93f28_2_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gif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Map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2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binary-search-tree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22.1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and Data Structures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1322" y="2590800"/>
            <a:ext cx="3763283" cy="216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072" y="2722975"/>
            <a:ext cx="2343150" cy="20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6197" y="776288"/>
            <a:ext cx="2536031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Gets Hairy and Scary</a:t>
            </a:r>
            <a:endParaRPr/>
          </a:p>
        </p:txBody>
      </p:sp>
      <p:pic>
        <p:nvPicPr>
          <p:cNvPr id="1165" name="Google Shape;116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0" y="80326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43" name="Google Shape;2043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An inefficiency emerges! </a:t>
            </a:r>
            <a:r>
              <a:rPr lang="en">
                <a:solidFill>
                  <a:schemeClr val="dk1"/>
                </a:solidFill>
              </a:rPr>
              <a:t>We’ll come back to this.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44" name="Google Shape;2044;p167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45" name="Google Shape;2045;p167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6" name="Google Shape;2046;p167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67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67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67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67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67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67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67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67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Stacks/Queues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692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Data Structures = Abstractions</a:t>
            </a:r>
            <a:br>
              <a:rPr lang="en" sz="2400"/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Going forward, treat each of the following data structures as concepts. These are paradigmatic ways of organizing data that are commonly seen in code.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72" name="Google Shape;207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73" name="Google Shape;2073;p170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70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75" name="Google Shape;2075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70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170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78" name="Google Shape;2078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70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70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LIFO (Last-in-first-out)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081" name="Google Shape;2081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70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70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084" name="Google Shape;2084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5" name="Google Shape;2085;p170"/>
          <p:cNvGraphicFramePr/>
          <p:nvPr/>
        </p:nvGraphicFramePr>
        <p:xfrm>
          <a:off x="7122000" y="1194525"/>
          <a:ext cx="10571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0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86" name="Google Shape;2086;p170"/>
          <p:cNvSpPr/>
          <p:nvPr/>
        </p:nvSpPr>
        <p:spPr>
          <a:xfrm>
            <a:off x="8279975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70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93" name="Google Shape;2093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94" name="Google Shape;2094;p171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71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96" name="Google Shape;2096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71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71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that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99" name="Google Shape;2099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71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71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“LIFO” (last in, first 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102" name="Google Shape;2102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1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71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105" name="Google Shape;2105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00" y="675975"/>
            <a:ext cx="3275251" cy="3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72" descr="Image result for stack of books"/>
          <p:cNvSpPr/>
          <p:nvPr/>
        </p:nvSpPr>
        <p:spPr>
          <a:xfrm>
            <a:off x="155575" y="-108347"/>
            <a:ext cx="3048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114" name="Google Shape;2114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Last in First Out: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Items added to the top. Removed from the top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115" name="Google Shape;2115;p172"/>
          <p:cNvGraphicFramePr/>
          <p:nvPr/>
        </p:nvGraphicFramePr>
        <p:xfrm>
          <a:off x="460375" y="954450"/>
          <a:ext cx="7318500" cy="360192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31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/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5245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8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empty stack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/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6" name="Google Shape;2116;p172"/>
          <p:cNvSpPr/>
          <p:nvPr/>
        </p:nvSpPr>
        <p:spPr>
          <a:xfrm>
            <a:off x="1992575" y="40897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172"/>
          <p:cNvSpPr/>
          <p:nvPr/>
        </p:nvSpPr>
        <p:spPr>
          <a:xfrm>
            <a:off x="369010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72"/>
          <p:cNvSpPr/>
          <p:nvPr/>
        </p:nvSpPr>
        <p:spPr>
          <a:xfrm>
            <a:off x="537725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9" name="Google Shape;2119;p172"/>
          <p:cNvCxnSpPr/>
          <p:nvPr/>
        </p:nvCxnSpPr>
        <p:spPr>
          <a:xfrm>
            <a:off x="616300" y="4406875"/>
            <a:ext cx="10197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0" name="Google Shape;2120;p172"/>
          <p:cNvSpPr/>
          <p:nvPr/>
        </p:nvSpPr>
        <p:spPr>
          <a:xfrm>
            <a:off x="1921025" y="330887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72"/>
          <p:cNvSpPr/>
          <p:nvPr/>
        </p:nvSpPr>
        <p:spPr>
          <a:xfrm>
            <a:off x="1921025" y="3831150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72"/>
          <p:cNvSpPr/>
          <p:nvPr/>
        </p:nvSpPr>
        <p:spPr>
          <a:xfrm>
            <a:off x="3547000" y="27957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72"/>
          <p:cNvSpPr/>
          <p:nvPr/>
        </p:nvSpPr>
        <p:spPr>
          <a:xfrm>
            <a:off x="5305700" y="27464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Stacks: In Code</a:t>
            </a:r>
            <a:endParaRPr/>
          </a:p>
        </p:txBody>
      </p:sp>
      <p:sp>
        <p:nvSpPr>
          <p:cNvPr id="2129" name="Google Shape;2129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“Stacks”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utilize this structure, one needs to create the class themselves.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Once you’ve created a class you can create and utilize these structures in your code.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30" name="Google Shape;2130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788" y="800100"/>
            <a:ext cx="2965084" cy="40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300" y="3155525"/>
            <a:ext cx="2965075" cy="165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2137" name="Google Shape;2137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 are another common data structure.</a:t>
            </a:r>
            <a:endParaRPr/>
          </a:p>
        </p:txBody>
      </p:sp>
      <p:sp>
        <p:nvSpPr>
          <p:cNvPr id="2138" name="Google Shape;2138;p174"/>
          <p:cNvSpPr/>
          <p:nvPr/>
        </p:nvSpPr>
        <p:spPr>
          <a:xfrm>
            <a:off x="1328025" y="11586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74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They are similar to arrays in that they are a sequenced order of numbers.</a:t>
            </a:r>
            <a:endParaRPr sz="1400" dirty="0"/>
          </a:p>
        </p:txBody>
      </p:sp>
      <p:pic>
        <p:nvPicPr>
          <p:cNvPr id="2140" name="Google Shape;2140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74"/>
          <p:cNvSpPr/>
          <p:nvPr/>
        </p:nvSpPr>
        <p:spPr>
          <a:xfrm>
            <a:off x="1328025" y="185305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74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7766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difference is they </a:t>
            </a:r>
            <a:r>
              <a:rPr lang="en" sz="1400" b="1" dirty="0"/>
              <a:t>only allow access to the first element. </a:t>
            </a:r>
            <a:endParaRPr sz="1400" b="1" dirty="0"/>
          </a:p>
        </p:txBody>
      </p:sp>
      <p:pic>
        <p:nvPicPr>
          <p:cNvPr id="2143" name="Google Shape;2143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74"/>
          <p:cNvSpPr/>
          <p:nvPr/>
        </p:nvSpPr>
        <p:spPr>
          <a:xfrm>
            <a:off x="1328025" y="257140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74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data structures obey </a:t>
            </a:r>
            <a:r>
              <a:rPr lang="en" b="1" dirty="0"/>
              <a:t>FIFO (first in, first out)</a:t>
            </a:r>
            <a:r>
              <a:rPr lang="en" dirty="0"/>
              <a:t>. This means that new elements are placed at the “back” but that the “first” element is removed from the front.</a:t>
            </a:r>
            <a:endParaRPr dirty="0"/>
          </a:p>
        </p:txBody>
      </p:sp>
      <p:pic>
        <p:nvPicPr>
          <p:cNvPr id="2146" name="Google Shape;2146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74"/>
          <p:cNvSpPr/>
          <p:nvPr/>
        </p:nvSpPr>
        <p:spPr>
          <a:xfrm>
            <a:off x="1340325" y="32849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74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Queues are an </a:t>
            </a:r>
            <a:r>
              <a:rPr lang="en" b="1" dirty="0"/>
              <a:t>abstraction</a:t>
            </a:r>
            <a:r>
              <a:rPr lang="en" dirty="0"/>
              <a:t> of how data can be arranged.</a:t>
            </a:r>
            <a:endParaRPr dirty="0"/>
          </a:p>
        </p:txBody>
      </p:sp>
      <p:pic>
        <p:nvPicPr>
          <p:cNvPr id="2149" name="Google Shape;2149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74"/>
          <p:cNvGraphicFramePr/>
          <p:nvPr/>
        </p:nvGraphicFramePr>
        <p:xfrm>
          <a:off x="7586700" y="1194525"/>
          <a:ext cx="9398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1" name="Google Shape;2151;p174"/>
          <p:cNvSpPr/>
          <p:nvPr/>
        </p:nvSpPr>
        <p:spPr>
          <a:xfrm rot="10800000" flipH="1">
            <a:off x="8604950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74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0" name="Google Shape;2160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Queues are best remembered as similar to a movie queue.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The first one in line is the first one to enter (or exit).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161" name="Google Shape;2161;p175"/>
          <p:cNvCxnSpPr/>
          <p:nvPr/>
        </p:nvCxnSpPr>
        <p:spPr>
          <a:xfrm>
            <a:off x="274375" y="640080"/>
            <a:ext cx="6123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Queue: In Code</a:t>
            </a:r>
            <a:endParaRPr/>
          </a:p>
        </p:txBody>
      </p:sp>
      <p:sp>
        <p:nvSpPr>
          <p:cNvPr id="2167" name="Google Shape;2167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“Queues”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Again, this means we need to create our own.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Queues provide two common methods: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enqueue</a:t>
            </a:r>
            <a:r>
              <a:rPr lang="en" sz="1400"/>
              <a:t> and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dequeue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68" name="Google Shape;2168;p176" descr="https://i.gyazo.com/ffa7ec2fb7de6a9ae60e658d142528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500" y="800100"/>
            <a:ext cx="2581359" cy="40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76" descr="https://i.gyazo.com/0c0f174fc4a5528560097c1be7b8429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225" y="3099650"/>
            <a:ext cx="3202625" cy="1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Be Wary of Imposter Syndrome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let the hard stuff scare you.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182" name="Google Shape;2182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</a:rPr>
              <a:t>An inefficiency emerges!</a:t>
            </a:r>
            <a:r>
              <a:rPr lang="en" b="1"/>
              <a:t> </a:t>
            </a:r>
            <a:r>
              <a:rPr lang="en"/>
              <a:t>We’ll come back to this.</a:t>
            </a:r>
            <a:endParaRPr/>
          </a:p>
        </p:txBody>
      </p:sp>
      <p:graphicFrame>
        <p:nvGraphicFramePr>
          <p:cNvPr id="2183" name="Google Shape;2183;p178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84" name="Google Shape;2184;p178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85" name="Google Shape;2185;p178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78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78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78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78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78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78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78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78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199" name="Google Shape;2199;p179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79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Linked lists</a:t>
            </a:r>
            <a:r>
              <a:rPr lang="en" sz="1400" dirty="0"/>
              <a:t> are data structures in which each element of the list is sequentially joined to the next element.</a:t>
            </a:r>
            <a:endParaRPr sz="1400" dirty="0"/>
          </a:p>
        </p:txBody>
      </p:sp>
      <p:pic>
        <p:nvPicPr>
          <p:cNvPr id="2201" name="Google Shape;2201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79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79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major difference is that the list elements are not stored </a:t>
            </a:r>
            <a:r>
              <a:rPr lang="en" sz="1400" b="1" dirty="0"/>
              <a:t>contiguously</a:t>
            </a:r>
            <a:r>
              <a:rPr lang="en" sz="1400" dirty="0"/>
              <a:t> in memory </a:t>
            </a:r>
            <a:br>
              <a:rPr lang="en" sz="1400" dirty="0"/>
            </a:br>
            <a:r>
              <a:rPr lang="en" sz="1400" dirty="0"/>
              <a:t>(i.e., they fall in different memory slots).  </a:t>
            </a:r>
            <a:endParaRPr sz="1400" dirty="0"/>
          </a:p>
        </p:txBody>
      </p:sp>
      <p:pic>
        <p:nvPicPr>
          <p:cNvPr id="2204" name="Google Shape;2204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79"/>
          <p:cNvSpPr/>
          <p:nvPr/>
        </p:nvSpPr>
        <p:spPr>
          <a:xfrm>
            <a:off x="1362456" y="2194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79"/>
          <p:cNvSpPr txBox="1">
            <a:spLocks noGrp="1"/>
          </p:cNvSpPr>
          <p:nvPr>
            <p:ph type="subTitle" idx="3"/>
          </p:nvPr>
        </p:nvSpPr>
        <p:spPr>
          <a:xfrm>
            <a:off x="25" y="22136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linked lists keep track of the position of elements using </a:t>
            </a:r>
            <a:r>
              <a:rPr lang="en" b="1" dirty="0"/>
              <a:t>pointers</a:t>
            </a:r>
            <a:r>
              <a:rPr lang="en" dirty="0"/>
              <a:t>, which explicitly point to the “connected item.”</a:t>
            </a:r>
            <a:endParaRPr dirty="0"/>
          </a:p>
        </p:txBody>
      </p:sp>
      <p:pic>
        <p:nvPicPr>
          <p:cNvPr id="2207" name="Google Shape;2207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08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79"/>
          <p:cNvSpPr/>
          <p:nvPr/>
        </p:nvSpPr>
        <p:spPr>
          <a:xfrm>
            <a:off x="1362456" y="29250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179"/>
          <p:cNvSpPr txBox="1">
            <a:spLocks noGrp="1"/>
          </p:cNvSpPr>
          <p:nvPr>
            <p:ph type="subTitle" idx="4"/>
          </p:nvPr>
        </p:nvSpPr>
        <p:spPr>
          <a:xfrm>
            <a:off x="25" y="2944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element (called a </a:t>
            </a:r>
            <a:r>
              <a:rPr lang="en" b="1" dirty="0"/>
              <a:t>node</a:t>
            </a:r>
            <a:r>
              <a:rPr lang="en" dirty="0"/>
              <a:t>) tracks both the item’s and the next item’s position.</a:t>
            </a:r>
            <a:endParaRPr dirty="0"/>
          </a:p>
        </p:txBody>
      </p:sp>
      <p:pic>
        <p:nvPicPr>
          <p:cNvPr id="2210" name="Google Shape;2210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938860"/>
            <a:ext cx="785566" cy="6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179"/>
          <p:cNvGrpSpPr/>
          <p:nvPr/>
        </p:nvGrpSpPr>
        <p:grpSpPr>
          <a:xfrm>
            <a:off x="1362450" y="3783000"/>
            <a:ext cx="7344872" cy="897020"/>
            <a:chOff x="1053850" y="3674850"/>
            <a:chExt cx="7344872" cy="897020"/>
          </a:xfrm>
        </p:grpSpPr>
        <p:grpSp>
          <p:nvGrpSpPr>
            <p:cNvPr id="2212" name="Google Shape;2212;p179"/>
            <p:cNvGrpSpPr/>
            <p:nvPr/>
          </p:nvGrpSpPr>
          <p:grpSpPr>
            <a:xfrm>
              <a:off x="1053850" y="3674850"/>
              <a:ext cx="7344785" cy="897020"/>
              <a:chOff x="1053850" y="3674850"/>
              <a:chExt cx="7344785" cy="897020"/>
            </a:xfrm>
          </p:grpSpPr>
          <p:sp>
            <p:nvSpPr>
              <p:cNvPr id="2213" name="Google Shape;2213;p179"/>
              <p:cNvSpPr/>
              <p:nvPr/>
            </p:nvSpPr>
            <p:spPr>
              <a:xfrm>
                <a:off x="7750635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4" name="Google Shape;2214;p179"/>
              <p:cNvSpPr/>
              <p:nvPr/>
            </p:nvSpPr>
            <p:spPr>
              <a:xfrm>
                <a:off x="6577802" y="3923870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next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5" name="Google Shape;2215;p179"/>
              <p:cNvSpPr/>
              <p:nvPr/>
            </p:nvSpPr>
            <p:spPr>
              <a:xfrm>
                <a:off x="5929927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item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6" name="Google Shape;2216;p179"/>
              <p:cNvSpPr txBox="1"/>
              <p:nvPr/>
            </p:nvSpPr>
            <p:spPr>
              <a:xfrm>
                <a:off x="5929925" y="3674850"/>
                <a:ext cx="12963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node</a:t>
                </a:r>
                <a:endParaRPr/>
              </a:p>
            </p:txBody>
          </p:sp>
          <p:sp>
            <p:nvSpPr>
              <p:cNvPr id="2217" name="Google Shape;2217;p179"/>
              <p:cNvSpPr/>
              <p:nvPr/>
            </p:nvSpPr>
            <p:spPr>
              <a:xfrm>
                <a:off x="6878800" y="4297113"/>
                <a:ext cx="7854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18" name="Google Shape;2218;p179"/>
              <p:cNvGrpSpPr/>
              <p:nvPr/>
            </p:nvGrpSpPr>
            <p:grpSpPr>
              <a:xfrm>
                <a:off x="41011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19" name="Google Shape;2219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0" name="Google Shape;2220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1" name="Google Shape;2221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3" name="Google Shape;2223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4" name="Google Shape;2224;p179"/>
              <p:cNvGrpSpPr/>
              <p:nvPr/>
            </p:nvGrpSpPr>
            <p:grpSpPr>
              <a:xfrm>
                <a:off x="22804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25" name="Google Shape;2225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6" name="Google Shape;2226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7" name="Google Shape;2227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9" name="Google Shape;2229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30" name="Google Shape;2230;p179"/>
              <p:cNvSpPr txBox="1"/>
              <p:nvPr/>
            </p:nvSpPr>
            <p:spPr>
              <a:xfrm>
                <a:off x="7750450" y="3674850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null</a:t>
                </a:r>
                <a:endParaRPr/>
              </a:p>
            </p:txBody>
          </p:sp>
          <p:sp>
            <p:nvSpPr>
              <p:cNvPr id="2231" name="Google Shape;2231;p179"/>
              <p:cNvSpPr txBox="1"/>
              <p:nvPr/>
            </p:nvSpPr>
            <p:spPr>
              <a:xfrm>
                <a:off x="1053850" y="4254675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head</a:t>
                </a:r>
                <a:endParaRPr/>
              </a:p>
            </p:txBody>
          </p:sp>
          <p:sp>
            <p:nvSpPr>
              <p:cNvPr id="2232" name="Google Shape;2232;p179"/>
              <p:cNvSpPr/>
              <p:nvPr/>
            </p:nvSpPr>
            <p:spPr>
              <a:xfrm>
                <a:off x="1613722" y="4297125"/>
                <a:ext cx="5802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79"/>
              <p:cNvSpPr/>
              <p:nvPr/>
            </p:nvSpPr>
            <p:spPr>
              <a:xfrm>
                <a:off x="43705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79"/>
              <p:cNvSpPr/>
              <p:nvPr/>
            </p:nvSpPr>
            <p:spPr>
              <a:xfrm>
                <a:off x="24976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5" name="Google Shape;2235;p179"/>
            <p:cNvGrpSpPr/>
            <p:nvPr/>
          </p:nvGrpSpPr>
          <p:grpSpPr>
            <a:xfrm>
              <a:off x="7750632" y="3932899"/>
              <a:ext cx="648090" cy="629937"/>
              <a:chOff x="5987700" y="2939213"/>
              <a:chExt cx="686100" cy="729600"/>
            </a:xfrm>
          </p:grpSpPr>
          <p:sp>
            <p:nvSpPr>
              <p:cNvPr id="2236" name="Google Shape;2236;p179"/>
              <p:cNvSpPr/>
              <p:nvPr/>
            </p:nvSpPr>
            <p:spPr>
              <a:xfrm>
                <a:off x="5987700" y="33040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79"/>
              <p:cNvSpPr/>
              <p:nvPr/>
            </p:nvSpPr>
            <p:spPr>
              <a:xfrm rot="10800000">
                <a:off x="5987700" y="29392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8" name="Google Shape;2238;p179"/>
            <p:cNvSpPr/>
            <p:nvPr/>
          </p:nvSpPr>
          <p:spPr>
            <a:xfrm>
              <a:off x="6810300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9"/>
            <p:cNvSpPr/>
            <p:nvPr/>
          </p:nvSpPr>
          <p:spPr>
            <a:xfrm>
              <a:off x="6181775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245" name="Google Shape;2245;p18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80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Linked lists are like trains. </a:t>
            </a:r>
            <a:endParaRPr sz="1400" dirty="0"/>
          </a:p>
        </p:txBody>
      </p:sp>
      <p:pic>
        <p:nvPicPr>
          <p:cNvPr id="2247" name="Google Shape;2247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80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80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Each car in the train not only knows its own position but it also knows the position of the car in front of it. </a:t>
            </a:r>
            <a:endParaRPr sz="1400" dirty="0"/>
          </a:p>
        </p:txBody>
      </p:sp>
      <p:pic>
        <p:nvPicPr>
          <p:cNvPr id="2250" name="Google Shape;2250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3925"/>
            <a:ext cx="8839200" cy="228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725" y="363050"/>
            <a:ext cx="3001550" cy="43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List: In Code</a:t>
            </a:r>
            <a:endParaRPr/>
          </a:p>
        </p:txBody>
      </p:sp>
      <p:sp>
        <p:nvSpPr>
          <p:cNvPr id="2259" name="Google Shape;2259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703300" cy="164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JS does not include linked lists natively, but when you need one, plenty of implementations are available online.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Be the Teacher</a:t>
            </a:r>
            <a:endParaRPr/>
          </a:p>
        </p:txBody>
      </p:sp>
      <p:sp>
        <p:nvSpPr>
          <p:cNvPr id="2272" name="Google Shape;2272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person next to you, explain each of the following concepts:</a:t>
            </a:r>
            <a:endParaRPr/>
          </a:p>
        </p:txBody>
      </p:sp>
      <p:sp>
        <p:nvSpPr>
          <p:cNvPr id="2273" name="Google Shape;2273;p18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one disadvantage of an array?</a:t>
            </a:r>
            <a:endParaRPr sz="1300"/>
          </a:p>
        </p:txBody>
      </p:sp>
      <p:sp>
        <p:nvSpPr>
          <p:cNvPr id="2274" name="Google Shape;2274;p18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 important question: why are we doing all this again?</a:t>
            </a:r>
            <a:endParaRPr sz="1300"/>
          </a:p>
        </p:txBody>
      </p:sp>
      <p:sp>
        <p:nvSpPr>
          <p:cNvPr id="2275" name="Google Shape;2275;p18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linked list?</a:t>
            </a:r>
            <a:endParaRPr sz="1300"/>
          </a:p>
        </p:txBody>
      </p:sp>
      <p:sp>
        <p:nvSpPr>
          <p:cNvPr id="2276" name="Google Shape;2276;p18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 are they each different from arrays?</a:t>
            </a:r>
            <a:endParaRPr sz="1300"/>
          </a:p>
        </p:txBody>
      </p:sp>
      <p:sp>
        <p:nvSpPr>
          <p:cNvPr id="2277" name="Google Shape;2277;p18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8483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stack?</a:t>
            </a:r>
            <a:endParaRPr sz="1300"/>
          </a:p>
        </p:txBody>
      </p:sp>
      <p:sp>
        <p:nvSpPr>
          <p:cNvPr id="2278" name="Google Shape;2278;p18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84834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queue?</a:t>
            </a:r>
            <a:endParaRPr sz="1300"/>
          </a:p>
        </p:txBody>
      </p:sp>
      <p:sp>
        <p:nvSpPr>
          <p:cNvPr id="2279" name="Google Shape;2279;p1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2827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data structure?</a:t>
            </a:r>
            <a:endParaRPr sz="1300"/>
          </a:p>
        </p:txBody>
      </p:sp>
      <p:sp>
        <p:nvSpPr>
          <p:cNvPr id="2280" name="Google Shape;2280;p1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5662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does FIFO and LIFO stand for and mean?</a:t>
            </a:r>
            <a:endParaRPr sz="13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</a:t>
            </a:r>
            <a:endParaRPr/>
          </a:p>
        </p:txBody>
      </p:sp>
      <p:sp>
        <p:nvSpPr>
          <p:cNvPr id="2287" name="Google Shape;2287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(Maps): Actually Useful</a:t>
            </a:r>
            <a:endParaRPr/>
          </a:p>
        </p:txBody>
      </p:sp>
      <p:sp>
        <p:nvSpPr>
          <p:cNvPr id="2295" name="Google Shape;2295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296" name="Google Shape;2296;p185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297" name="Google Shape;2297;p1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98" name="Google Shape;2298;p185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299" name="Google Shape;2299;p185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Google Shape;2305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308" name="Google Shape;2308;p186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309" name="Google Shape;2309;p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10" name="Google Shape;2310;p186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311" name="Google Shape;2311;p186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813" y="4152800"/>
            <a:ext cx="6643687" cy="5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6"/>
          <p:cNvSpPr txBox="1"/>
          <p:nvPr/>
        </p:nvSpPr>
        <p:spPr>
          <a:xfrm>
            <a:off x="730950" y="36917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Arrays don’t solve the problem either: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Cover This?</a:t>
            </a:r>
            <a:endParaRPr/>
          </a:p>
        </p:txBody>
      </p:sp>
      <p:sp>
        <p:nvSpPr>
          <p:cNvPr id="1178" name="Google Shape;117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79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</a:t>
            </a:r>
            <a:r>
              <a:rPr lang="en" dirty="0"/>
              <a:t>interview. </a:t>
            </a:r>
            <a:r>
              <a:rPr lang="en-US" dirty="0"/>
              <a:t>It is how you get the job.</a:t>
            </a:r>
            <a:endParaRPr dirty="0"/>
          </a:p>
        </p:txBody>
      </p:sp>
      <p:sp>
        <p:nvSpPr>
          <p:cNvPr id="1190" name="Google Shape;119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9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Performance is massively important to computing. Understanding the implications and options you have is essential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93" name="Google Shape;1193;p79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computational challenges force you to deepen your understanding</a:t>
            </a:r>
            <a:endParaRPr sz="18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to use a dictionary (map).</a:t>
            </a:r>
            <a:endParaRPr/>
          </a:p>
        </p:txBody>
      </p:sp>
      <p:sp>
        <p:nvSpPr>
          <p:cNvPr id="2320" name="Google Shape;2320;p18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18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 a way, dictionaries are like a hybrid of objects and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2" name="Google Shape;2322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87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187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They can be iterated over like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5" name="Google Shape;2325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87"/>
          <p:cNvSpPr/>
          <p:nvPr/>
        </p:nvSpPr>
        <p:spPr>
          <a:xfrm>
            <a:off x="1045025" y="2220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87"/>
          <p:cNvSpPr txBox="1">
            <a:spLocks noGrp="1"/>
          </p:cNvSpPr>
          <p:nvPr>
            <p:ph type="subTitle" idx="3"/>
          </p:nvPr>
        </p:nvSpPr>
        <p:spPr>
          <a:xfrm>
            <a:off x="0" y="2234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have key, value pairs like objects.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8" name="Google Shape;2328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230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87"/>
          <p:cNvSpPr/>
          <p:nvPr/>
        </p:nvSpPr>
        <p:spPr>
          <a:xfrm>
            <a:off x="1032725" y="2743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87"/>
          <p:cNvSpPr txBox="1">
            <a:spLocks noGrp="1"/>
          </p:cNvSpPr>
          <p:nvPr>
            <p:ph type="subTitle" idx="4"/>
          </p:nvPr>
        </p:nvSpPr>
        <p:spPr>
          <a:xfrm>
            <a:off x="-12300" y="2756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They’re included in JavaScript ES6.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1" name="Google Shape;2331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17468" y="27530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035" y="3295200"/>
            <a:ext cx="3028950" cy="152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87"/>
          <p:cNvSpPr/>
          <p:nvPr/>
        </p:nvSpPr>
        <p:spPr>
          <a:xfrm>
            <a:off x="4650515" y="3845338"/>
            <a:ext cx="289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DEAL!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00" y="3583250"/>
            <a:ext cx="939677" cy="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8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Learn More About Dictionaries (Maps) in JS: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developer.mozilla.org/en-US/docs/Web/JavaScript/Reference/Global_Objects/Map</a:t>
            </a:r>
            <a:endParaRPr sz="1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2352" name="Google Shape;2352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are a favorite data structure for computer scientists</a:t>
            </a:r>
            <a:endParaRPr/>
          </a:p>
        </p:txBody>
      </p:sp>
      <p:sp>
        <p:nvSpPr>
          <p:cNvPr id="2353" name="Google Shape;2353;p190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90"/>
          <p:cNvSpPr txBox="1">
            <a:spLocks noGrp="1"/>
          </p:cNvSpPr>
          <p:nvPr>
            <p:ph type="subTitle" idx="1"/>
          </p:nvPr>
        </p:nvSpPr>
        <p:spPr>
          <a:xfrm>
            <a:off x="0" y="11828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are a non-sequential data structure made of parent-child relationships.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5" name="Google Shape;2355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90"/>
          <p:cNvSpPr/>
          <p:nvPr/>
        </p:nvSpPr>
        <p:spPr>
          <a:xfrm>
            <a:off x="991475" y="160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190"/>
          <p:cNvSpPr txBox="1">
            <a:spLocks noGrp="1"/>
          </p:cNvSpPr>
          <p:nvPr>
            <p:ph type="subTitle" idx="2"/>
          </p:nvPr>
        </p:nvSpPr>
        <p:spPr>
          <a:xfrm>
            <a:off x="-12300" y="160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top node of a tree is the root.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8" name="Google Shape;2358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18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90"/>
          <p:cNvSpPr/>
          <p:nvPr/>
        </p:nvSpPr>
        <p:spPr>
          <a:xfrm>
            <a:off x="1003775" y="20352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90"/>
          <p:cNvSpPr txBox="1">
            <a:spLocks noGrp="1"/>
          </p:cNvSpPr>
          <p:nvPr>
            <p:ph type="subTitle" idx="3"/>
          </p:nvPr>
        </p:nvSpPr>
        <p:spPr>
          <a:xfrm>
            <a:off x="0" y="203532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have internal nodes and external nodes.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1" name="Google Shape;2361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381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90"/>
          <p:cNvSpPr/>
          <p:nvPr/>
        </p:nvSpPr>
        <p:spPr>
          <a:xfrm>
            <a:off x="991475" y="24616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90"/>
          <p:cNvSpPr txBox="1">
            <a:spLocks noGrp="1"/>
          </p:cNvSpPr>
          <p:nvPr>
            <p:ph type="subTitle" idx="4"/>
          </p:nvPr>
        </p:nvSpPr>
        <p:spPr>
          <a:xfrm>
            <a:off x="-12300" y="246177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node has ancestors and descendants.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4" name="Google Shape;2364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46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200" y="3511788"/>
            <a:ext cx="939677" cy="9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90"/>
          <p:cNvSpPr/>
          <p:nvPr/>
        </p:nvSpPr>
        <p:spPr>
          <a:xfrm>
            <a:off x="5902925" y="4363800"/>
            <a:ext cx="2895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Kind of like a linkedlist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7" name="Google Shape;2367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675" y="299121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</a:t>
            </a:r>
            <a:endParaRPr/>
          </a:p>
        </p:txBody>
      </p:sp>
      <p:sp>
        <p:nvSpPr>
          <p:cNvPr id="2373" name="Google Shape;237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 / Binary Search Trees (BST) are particularly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Binary Search Tree:</a:t>
            </a:r>
            <a:endParaRPr/>
          </a:p>
        </p:txBody>
      </p:sp>
      <p:sp>
        <p:nvSpPr>
          <p:cNvPr id="2374" name="Google Shape;2374;p191"/>
          <p:cNvSpPr/>
          <p:nvPr/>
        </p:nvSpPr>
        <p:spPr>
          <a:xfrm>
            <a:off x="1340325" y="1183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91"/>
          <p:cNvSpPr txBox="1">
            <a:spLocks noGrp="1"/>
          </p:cNvSpPr>
          <p:nvPr>
            <p:ph type="subTitle" idx="1"/>
          </p:nvPr>
        </p:nvSpPr>
        <p:spPr>
          <a:xfrm>
            <a:off x="0" y="12022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a binary tree, nodes have two children at most: one on the left and the right.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17543" y="12070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91"/>
          <p:cNvSpPr/>
          <p:nvPr/>
        </p:nvSpPr>
        <p:spPr>
          <a:xfrm>
            <a:off x="1328025" y="2480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91"/>
          <p:cNvSpPr txBox="1">
            <a:spLocks noGrp="1"/>
          </p:cNvSpPr>
          <p:nvPr>
            <p:ph type="subTitle" idx="2"/>
          </p:nvPr>
        </p:nvSpPr>
        <p:spPr>
          <a:xfrm>
            <a:off x="-12300" y="2499200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Left-hand side is lesser number; right-hand side is the larger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9" name="Google Shape;2379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25040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91"/>
          <p:cNvSpPr/>
          <p:nvPr/>
        </p:nvSpPr>
        <p:spPr>
          <a:xfrm>
            <a:off x="1328025" y="3228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91"/>
          <p:cNvSpPr txBox="1">
            <a:spLocks noGrp="1"/>
          </p:cNvSpPr>
          <p:nvPr>
            <p:ph type="subTitle" idx="3"/>
          </p:nvPr>
        </p:nvSpPr>
        <p:spPr>
          <a:xfrm>
            <a:off x="-12300" y="324807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Paradigm makes it easy to insert, search, and delete from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2" name="Google Shape;2382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32528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Trees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Binary search trees are efficient for</a:t>
            </a:r>
            <a:r>
              <a:rPr lang="en-US" dirty="0">
                <a:solidFill>
                  <a:schemeClr val="dk1"/>
                </a:solidFill>
              </a:rPr>
              <a:t> searching, insertion and deletion</a:t>
            </a:r>
            <a:r>
              <a:rPr lang="en" dirty="0">
                <a:solidFill>
                  <a:schemeClr val="dk1"/>
                </a:solidFill>
              </a:rPr>
              <a:t>. 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89" name="Google Shape;2389;p192"/>
          <p:cNvGrpSpPr/>
          <p:nvPr/>
        </p:nvGrpSpPr>
        <p:grpSpPr>
          <a:xfrm>
            <a:off x="1624738" y="1604368"/>
            <a:ext cx="5982500" cy="2845208"/>
            <a:chOff x="1624738" y="1604368"/>
            <a:chExt cx="5982500" cy="2845208"/>
          </a:xfrm>
        </p:grpSpPr>
        <p:cxnSp>
          <p:nvCxnSpPr>
            <p:cNvPr id="2390" name="Google Shape;2390;p192"/>
            <p:cNvCxnSpPr/>
            <p:nvPr/>
          </p:nvCxnSpPr>
          <p:spPr>
            <a:xfrm flipH="1">
              <a:off x="648741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1" name="Google Shape;2391;p192"/>
            <p:cNvSpPr/>
            <p:nvPr/>
          </p:nvSpPr>
          <p:spPr>
            <a:xfrm>
              <a:off x="62711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2" name="Google Shape;2392;p192"/>
            <p:cNvCxnSpPr/>
            <p:nvPr/>
          </p:nvCxnSpPr>
          <p:spPr>
            <a:xfrm>
              <a:off x="694376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3" name="Google Shape;2393;p192"/>
            <p:cNvSpPr/>
            <p:nvPr/>
          </p:nvSpPr>
          <p:spPr>
            <a:xfrm>
              <a:off x="70642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4" name="Google Shape;2394;p192"/>
            <p:cNvCxnSpPr/>
            <p:nvPr/>
          </p:nvCxnSpPr>
          <p:spPr>
            <a:xfrm flipH="1">
              <a:off x="1840968" y="32644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5" name="Google Shape;2395;p192"/>
            <p:cNvCxnSpPr/>
            <p:nvPr/>
          </p:nvCxnSpPr>
          <p:spPr>
            <a:xfrm>
              <a:off x="4702971" y="17686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6" name="Google Shape;2396;p192"/>
            <p:cNvCxnSpPr>
              <a:endCxn id="2397" idx="5"/>
            </p:cNvCxnSpPr>
            <p:nvPr/>
          </p:nvCxnSpPr>
          <p:spPr>
            <a:xfrm>
              <a:off x="3265843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8" name="Google Shape;2398;p192"/>
            <p:cNvCxnSpPr/>
            <p:nvPr/>
          </p:nvCxnSpPr>
          <p:spPr>
            <a:xfrm flipH="1">
              <a:off x="21653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9" name="Google Shape;2399;p192"/>
            <p:cNvCxnSpPr>
              <a:endCxn id="2400" idx="3"/>
            </p:cNvCxnSpPr>
            <p:nvPr/>
          </p:nvCxnSpPr>
          <p:spPr>
            <a:xfrm flipH="1">
              <a:off x="2943009" y="18646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1" name="Google Shape;2401;p192"/>
            <p:cNvCxnSpPr>
              <a:endCxn id="2402" idx="5"/>
            </p:cNvCxnSpPr>
            <p:nvPr/>
          </p:nvCxnSpPr>
          <p:spPr>
            <a:xfrm>
              <a:off x="6310518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3" name="Google Shape;2403;p192"/>
            <p:cNvCxnSpPr>
              <a:endCxn id="2404" idx="3"/>
            </p:cNvCxnSpPr>
            <p:nvPr/>
          </p:nvCxnSpPr>
          <p:spPr>
            <a:xfrm flipH="1">
              <a:off x="51438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05" name="Google Shape;2405;p192"/>
            <p:cNvSpPr/>
            <p:nvPr/>
          </p:nvSpPr>
          <p:spPr>
            <a:xfrm>
              <a:off x="5908163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2" name="Google Shape;2402;p192"/>
            <p:cNvSpPr/>
            <p:nvPr/>
          </p:nvSpPr>
          <p:spPr>
            <a:xfrm>
              <a:off x="66645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6" name="Google Shape;2406;p192"/>
            <p:cNvSpPr/>
            <p:nvPr/>
          </p:nvSpPr>
          <p:spPr>
            <a:xfrm>
              <a:off x="1624738" y="39065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07" name="Google Shape;2407;p192"/>
            <p:cNvCxnSpPr/>
            <p:nvPr/>
          </p:nvCxnSpPr>
          <p:spPr>
            <a:xfrm>
              <a:off x="2297318" y="33179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08" name="Google Shape;2408;p192"/>
            <p:cNvSpPr/>
            <p:nvPr/>
          </p:nvSpPr>
          <p:spPr>
            <a:xfrm>
              <a:off x="20196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9" name="Google Shape;2409;p192"/>
            <p:cNvSpPr/>
            <p:nvPr/>
          </p:nvSpPr>
          <p:spPr>
            <a:xfrm>
              <a:off x="2417788" y="39065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0" name="Google Shape;2410;p192"/>
            <p:cNvCxnSpPr/>
            <p:nvPr/>
          </p:nvCxnSpPr>
          <p:spPr>
            <a:xfrm flipH="1">
              <a:off x="3427068" y="32386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1" name="Google Shape;2411;p192"/>
            <p:cNvSpPr/>
            <p:nvPr/>
          </p:nvSpPr>
          <p:spPr>
            <a:xfrm>
              <a:off x="321083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2" name="Google Shape;2412;p192"/>
            <p:cNvCxnSpPr/>
            <p:nvPr/>
          </p:nvCxnSpPr>
          <p:spPr>
            <a:xfrm>
              <a:off x="3883418" y="32921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3" name="Google Shape;2413;p192"/>
            <p:cNvSpPr/>
            <p:nvPr/>
          </p:nvSpPr>
          <p:spPr>
            <a:xfrm>
              <a:off x="400388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7" name="Google Shape;2397;p192"/>
            <p:cNvSpPr/>
            <p:nvPr/>
          </p:nvSpPr>
          <p:spPr>
            <a:xfrm>
              <a:off x="36198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4" name="Google Shape;2414;p192"/>
            <p:cNvCxnSpPr/>
            <p:nvPr/>
          </p:nvCxnSpPr>
          <p:spPr>
            <a:xfrm flipH="1">
              <a:off x="487486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5" name="Google Shape;2415;p192"/>
            <p:cNvSpPr/>
            <p:nvPr/>
          </p:nvSpPr>
          <p:spPr>
            <a:xfrm>
              <a:off x="46586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6" name="Google Shape;2416;p192"/>
            <p:cNvCxnSpPr/>
            <p:nvPr/>
          </p:nvCxnSpPr>
          <p:spPr>
            <a:xfrm>
              <a:off x="533121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7" name="Google Shape;2417;p192"/>
            <p:cNvSpPr/>
            <p:nvPr/>
          </p:nvSpPr>
          <p:spPr>
            <a:xfrm>
              <a:off x="54516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4" name="Google Shape;2404;p192"/>
            <p:cNvSpPr/>
            <p:nvPr/>
          </p:nvSpPr>
          <p:spPr>
            <a:xfrm>
              <a:off x="50643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8" name="Google Shape;2418;p192"/>
            <p:cNvCxnSpPr/>
            <p:nvPr/>
          </p:nvCxnSpPr>
          <p:spPr>
            <a:xfrm flipH="1">
              <a:off x="3350092" y="17274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19" name="Google Shape;2419;p192"/>
            <p:cNvCxnSpPr/>
            <p:nvPr/>
          </p:nvCxnSpPr>
          <p:spPr>
            <a:xfrm flipH="1">
              <a:off x="2353334" y="22821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20" name="Google Shape;2420;p192"/>
            <p:cNvSpPr/>
            <p:nvPr/>
          </p:nvSpPr>
          <p:spPr>
            <a:xfrm>
              <a:off x="4300572" y="16043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00" name="Google Shape;2400;p192"/>
            <p:cNvSpPr/>
            <p:nvPr/>
          </p:nvSpPr>
          <p:spPr>
            <a:xfrm>
              <a:off x="2863488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9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npmjs.com/package/binary-search-tree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Let’s Build This!</a:t>
            </a:r>
            <a:endParaRPr/>
          </a:p>
        </p:txBody>
      </p:sp>
      <p:sp>
        <p:nvSpPr>
          <p:cNvPr id="2433" name="Google Shape;2433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build a binary search tree with those around you. </a:t>
            </a:r>
            <a:br>
              <a:rPr lang="en"/>
            </a:br>
            <a:r>
              <a:rPr lang="en"/>
              <a:t>As a suggestion, implement the following tree. </a:t>
            </a:r>
            <a:br>
              <a:rPr lang="en"/>
            </a:br>
            <a:r>
              <a:rPr lang="en"/>
              <a:t>Then run a search for any number in the tree.</a:t>
            </a:r>
            <a:endParaRPr/>
          </a:p>
        </p:txBody>
      </p:sp>
      <p:sp>
        <p:nvSpPr>
          <p:cNvPr id="2434" name="Google Shape;2434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5" name="Google Shape;2435;p194"/>
          <p:cNvGrpSpPr/>
          <p:nvPr/>
        </p:nvGrpSpPr>
        <p:grpSpPr>
          <a:xfrm>
            <a:off x="253138" y="1756768"/>
            <a:ext cx="5982500" cy="2845208"/>
            <a:chOff x="253138" y="1756768"/>
            <a:chExt cx="5982500" cy="2845208"/>
          </a:xfrm>
        </p:grpSpPr>
        <p:cxnSp>
          <p:nvCxnSpPr>
            <p:cNvPr id="2436" name="Google Shape;2436;p194"/>
            <p:cNvCxnSpPr/>
            <p:nvPr/>
          </p:nvCxnSpPr>
          <p:spPr>
            <a:xfrm flipH="1">
              <a:off x="511581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7" name="Google Shape;2437;p194"/>
            <p:cNvSpPr/>
            <p:nvPr/>
          </p:nvSpPr>
          <p:spPr>
            <a:xfrm>
              <a:off x="48995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38" name="Google Shape;2438;p194"/>
            <p:cNvCxnSpPr/>
            <p:nvPr/>
          </p:nvCxnSpPr>
          <p:spPr>
            <a:xfrm>
              <a:off x="557216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9" name="Google Shape;2439;p194"/>
            <p:cNvSpPr/>
            <p:nvPr/>
          </p:nvSpPr>
          <p:spPr>
            <a:xfrm>
              <a:off x="56926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0" name="Google Shape;2440;p194"/>
            <p:cNvCxnSpPr/>
            <p:nvPr/>
          </p:nvCxnSpPr>
          <p:spPr>
            <a:xfrm flipH="1">
              <a:off x="469368" y="34168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1" name="Google Shape;2441;p194"/>
            <p:cNvCxnSpPr/>
            <p:nvPr/>
          </p:nvCxnSpPr>
          <p:spPr>
            <a:xfrm>
              <a:off x="3331371" y="19210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2" name="Google Shape;2442;p194"/>
            <p:cNvCxnSpPr>
              <a:endCxn id="2443" idx="5"/>
            </p:cNvCxnSpPr>
            <p:nvPr/>
          </p:nvCxnSpPr>
          <p:spPr>
            <a:xfrm>
              <a:off x="1894243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4" name="Google Shape;2444;p194"/>
            <p:cNvCxnSpPr/>
            <p:nvPr/>
          </p:nvCxnSpPr>
          <p:spPr>
            <a:xfrm flipH="1">
              <a:off x="7937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5" name="Google Shape;2445;p194"/>
            <p:cNvCxnSpPr>
              <a:endCxn id="2446" idx="3"/>
            </p:cNvCxnSpPr>
            <p:nvPr/>
          </p:nvCxnSpPr>
          <p:spPr>
            <a:xfrm flipH="1">
              <a:off x="1571409" y="20170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7" name="Google Shape;2447;p194"/>
            <p:cNvCxnSpPr>
              <a:endCxn id="2448" idx="5"/>
            </p:cNvCxnSpPr>
            <p:nvPr/>
          </p:nvCxnSpPr>
          <p:spPr>
            <a:xfrm>
              <a:off x="4938918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9" name="Google Shape;2449;p194"/>
            <p:cNvCxnSpPr>
              <a:endCxn id="2450" idx="3"/>
            </p:cNvCxnSpPr>
            <p:nvPr/>
          </p:nvCxnSpPr>
          <p:spPr>
            <a:xfrm flipH="1">
              <a:off x="37722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1" name="Google Shape;2451;p194"/>
            <p:cNvSpPr/>
            <p:nvPr/>
          </p:nvSpPr>
          <p:spPr>
            <a:xfrm>
              <a:off x="4536563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8" name="Google Shape;2448;p194"/>
            <p:cNvSpPr/>
            <p:nvPr/>
          </p:nvSpPr>
          <p:spPr>
            <a:xfrm>
              <a:off x="52929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2" name="Google Shape;2452;p194"/>
            <p:cNvSpPr/>
            <p:nvPr/>
          </p:nvSpPr>
          <p:spPr>
            <a:xfrm>
              <a:off x="253138" y="40589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3" name="Google Shape;2453;p194"/>
            <p:cNvCxnSpPr/>
            <p:nvPr/>
          </p:nvCxnSpPr>
          <p:spPr>
            <a:xfrm>
              <a:off x="925718" y="34703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54" name="Google Shape;2454;p194"/>
            <p:cNvSpPr/>
            <p:nvPr/>
          </p:nvSpPr>
          <p:spPr>
            <a:xfrm>
              <a:off x="6480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5" name="Google Shape;2455;p194"/>
            <p:cNvSpPr/>
            <p:nvPr/>
          </p:nvSpPr>
          <p:spPr>
            <a:xfrm>
              <a:off x="1046188" y="40589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6" name="Google Shape;2456;p194"/>
            <p:cNvCxnSpPr/>
            <p:nvPr/>
          </p:nvCxnSpPr>
          <p:spPr>
            <a:xfrm flipH="1">
              <a:off x="2055468" y="33910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7" name="Google Shape;2457;p194"/>
            <p:cNvSpPr/>
            <p:nvPr/>
          </p:nvSpPr>
          <p:spPr>
            <a:xfrm>
              <a:off x="183923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8" name="Google Shape;2458;p194"/>
            <p:cNvCxnSpPr/>
            <p:nvPr/>
          </p:nvCxnSpPr>
          <p:spPr>
            <a:xfrm>
              <a:off x="2511818" y="34445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9" name="Google Shape;2459;p194"/>
            <p:cNvSpPr/>
            <p:nvPr/>
          </p:nvSpPr>
          <p:spPr>
            <a:xfrm>
              <a:off x="263228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3" name="Google Shape;2443;p194"/>
            <p:cNvSpPr/>
            <p:nvPr/>
          </p:nvSpPr>
          <p:spPr>
            <a:xfrm>
              <a:off x="22482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0" name="Google Shape;2460;p194"/>
            <p:cNvCxnSpPr/>
            <p:nvPr/>
          </p:nvCxnSpPr>
          <p:spPr>
            <a:xfrm flipH="1">
              <a:off x="350326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1" name="Google Shape;2461;p194"/>
            <p:cNvSpPr/>
            <p:nvPr/>
          </p:nvSpPr>
          <p:spPr>
            <a:xfrm>
              <a:off x="32870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2" name="Google Shape;2462;p194"/>
            <p:cNvCxnSpPr/>
            <p:nvPr/>
          </p:nvCxnSpPr>
          <p:spPr>
            <a:xfrm>
              <a:off x="395961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3" name="Google Shape;2463;p194"/>
            <p:cNvSpPr/>
            <p:nvPr/>
          </p:nvSpPr>
          <p:spPr>
            <a:xfrm>
              <a:off x="40800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0" name="Google Shape;2450;p194"/>
            <p:cNvSpPr/>
            <p:nvPr/>
          </p:nvSpPr>
          <p:spPr>
            <a:xfrm>
              <a:off x="36927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4" name="Google Shape;2464;p194"/>
            <p:cNvCxnSpPr/>
            <p:nvPr/>
          </p:nvCxnSpPr>
          <p:spPr>
            <a:xfrm flipH="1">
              <a:off x="1978492" y="18798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65" name="Google Shape;2465;p194"/>
            <p:cNvCxnSpPr/>
            <p:nvPr/>
          </p:nvCxnSpPr>
          <p:spPr>
            <a:xfrm flipH="1">
              <a:off x="981734" y="24345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66" name="Google Shape;2466;p194"/>
            <p:cNvSpPr/>
            <p:nvPr/>
          </p:nvSpPr>
          <p:spPr>
            <a:xfrm>
              <a:off x="2928972" y="17567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46" name="Google Shape;2446;p194"/>
            <p:cNvSpPr/>
            <p:nvPr/>
          </p:nvSpPr>
          <p:spPr>
            <a:xfrm>
              <a:off x="1491888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480" name="Google Shape;248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are extremely powerful and increasingly common structures.</a:t>
            </a:r>
            <a:endParaRPr/>
          </a:p>
        </p:txBody>
      </p:sp>
      <p:sp>
        <p:nvSpPr>
          <p:cNvPr id="2481" name="Google Shape;248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19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Graphs are abstract models of a network structure. They are a set of nodes (or vertices) connected by edges.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3" name="Google Shape;2483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96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96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They are the essence of social networks and geographic maps.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6" name="Google Shape;2486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0" y="2193125"/>
            <a:ext cx="4100194" cy="35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96"/>
          <p:cNvSpPr/>
          <p:nvPr/>
        </p:nvSpPr>
        <p:spPr>
          <a:xfrm>
            <a:off x="4420400" y="31489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JFK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9" name="Google Shape;2489;p196"/>
          <p:cNvSpPr/>
          <p:nvPr/>
        </p:nvSpPr>
        <p:spPr>
          <a:xfrm>
            <a:off x="4132775" y="462401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MIA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0" name="Google Shape;2490;p196"/>
          <p:cNvSpPr/>
          <p:nvPr/>
        </p:nvSpPr>
        <p:spPr>
          <a:xfrm>
            <a:off x="2673675" y="415356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DFW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96"/>
          <p:cNvSpPr/>
          <p:nvPr/>
        </p:nvSpPr>
        <p:spPr>
          <a:xfrm>
            <a:off x="3315000" y="3538900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STL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2" name="Google Shape;2492;p196"/>
          <p:cNvSpPr/>
          <p:nvPr/>
        </p:nvSpPr>
        <p:spPr>
          <a:xfrm>
            <a:off x="1472600" y="36468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3" name="Google Shape;2493;p196"/>
          <p:cNvCxnSpPr/>
          <p:nvPr/>
        </p:nvCxnSpPr>
        <p:spPr>
          <a:xfrm>
            <a:off x="1154125" y="3325875"/>
            <a:ext cx="399600" cy="370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96"/>
          <p:cNvSpPr/>
          <p:nvPr/>
        </p:nvSpPr>
        <p:spPr>
          <a:xfrm>
            <a:off x="950975" y="3283925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SFO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5" name="Google Shape;2495;p196"/>
          <p:cNvCxnSpPr>
            <a:endCxn id="2496" idx="2"/>
          </p:cNvCxnSpPr>
          <p:nvPr/>
        </p:nvCxnSpPr>
        <p:spPr>
          <a:xfrm>
            <a:off x="1839475" y="3784700"/>
            <a:ext cx="998100" cy="41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7" name="Google Shape;2497;p196"/>
          <p:cNvCxnSpPr/>
          <p:nvPr/>
        </p:nvCxnSpPr>
        <p:spPr>
          <a:xfrm rot="10800000" flipH="1">
            <a:off x="2984362" y="3735887"/>
            <a:ext cx="494400" cy="468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196"/>
          <p:cNvCxnSpPr>
            <a:endCxn id="2488" idx="1"/>
          </p:cNvCxnSpPr>
          <p:nvPr/>
        </p:nvCxnSpPr>
        <p:spPr>
          <a:xfrm rot="10800000" flipH="1">
            <a:off x="3684200" y="3262338"/>
            <a:ext cx="736200" cy="35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9" name="Google Shape;2499;p196"/>
          <p:cNvCxnSpPr/>
          <p:nvPr/>
        </p:nvCxnSpPr>
        <p:spPr>
          <a:xfrm rot="10800000" flipH="1">
            <a:off x="4472800" y="3281138"/>
            <a:ext cx="287700" cy="147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196"/>
          <p:cNvCxnSpPr>
            <a:endCxn id="2491" idx="2"/>
          </p:cNvCxnSpPr>
          <p:nvPr/>
        </p:nvCxnSpPr>
        <p:spPr>
          <a:xfrm rot="10800000">
            <a:off x="3535050" y="3765700"/>
            <a:ext cx="617400" cy="94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1" name="Google Shape;2501;p196"/>
          <p:cNvCxnSpPr>
            <a:endCxn id="2491" idx="1"/>
          </p:cNvCxnSpPr>
          <p:nvPr/>
        </p:nvCxnSpPr>
        <p:spPr>
          <a:xfrm rot="10800000" flipH="1">
            <a:off x="1839300" y="3652300"/>
            <a:ext cx="1475700" cy="43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Bottom 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is to give you the terminology and the concepts.</a:t>
            </a:r>
            <a:endParaRPr/>
          </a:p>
        </p:txBody>
      </p:sp>
      <p:sp>
        <p:nvSpPr>
          <p:cNvPr id="1201" name="Google Shape;1201;p80"/>
          <p:cNvSpPr/>
          <p:nvPr/>
        </p:nvSpPr>
        <p:spPr>
          <a:xfrm>
            <a:off x="1352550" y="1316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8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0"/>
          <p:cNvSpPr txBox="1">
            <a:spLocks noGrp="1"/>
          </p:cNvSpPr>
          <p:nvPr>
            <p:ph type="subTitle" idx="1"/>
          </p:nvPr>
        </p:nvSpPr>
        <p:spPr>
          <a:xfrm>
            <a:off x="-12225" y="13191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 want to give you enough insight so you can understand the context of interview questions that come your way.</a:t>
            </a:r>
            <a:endParaRPr sz="1300"/>
          </a:p>
        </p:txBody>
      </p:sp>
      <p:sp>
        <p:nvSpPr>
          <p:cNvPr id="1204" name="Google Shape;1204;p80"/>
          <p:cNvSpPr txBox="1">
            <a:spLocks noGrp="1"/>
          </p:cNvSpPr>
          <p:nvPr>
            <p:ph type="subTitle" idx="2"/>
          </p:nvPr>
        </p:nvSpPr>
        <p:spPr>
          <a:xfrm>
            <a:off x="0" y="2161875"/>
            <a:ext cx="8658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to encourage those of you who are into math to take a second look!</a:t>
            </a:r>
            <a:endParaRPr sz="1300"/>
          </a:p>
        </p:txBody>
      </p:sp>
      <p:pic>
        <p:nvPicPr>
          <p:cNvPr id="1205" name="Google Shape;1205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0139" y="1312700"/>
            <a:ext cx="750679" cy="60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2141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509" name="Google Shape;2509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487700" cy="131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through graphs and “shortest-path” algorithms we can build map applications like the ones found on Google Maps.</a:t>
            </a:r>
            <a:endParaRPr/>
          </a:p>
        </p:txBody>
      </p:sp>
      <p:cxnSp>
        <p:nvCxnSpPr>
          <p:cNvPr id="2510" name="Google Shape;2510;p197"/>
          <p:cNvCxnSpPr/>
          <p:nvPr/>
        </p:nvCxnSpPr>
        <p:spPr>
          <a:xfrm>
            <a:off x="274375" y="640080"/>
            <a:ext cx="42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9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Projects!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</a:t>
            </a:r>
            <a:endParaRPr/>
          </a:p>
        </p:txBody>
      </p:sp>
      <p:sp>
        <p:nvSpPr>
          <p:cNvPr id="1212" name="Google Shape;12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dare dive deeper</a:t>
            </a:r>
            <a:endParaRPr/>
          </a:p>
        </p:txBody>
      </p:sp>
      <p:sp>
        <p:nvSpPr>
          <p:cNvPr id="1213" name="Google Shape;1213;p81"/>
          <p:cNvSpPr txBox="1"/>
          <p:nvPr/>
        </p:nvSpPr>
        <p:spPr>
          <a:xfrm>
            <a:off x="1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Learning JavaScript Data Structures and Algorithms—Third Edition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Loiane Groner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Packt Publishing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April 2018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4" name="Google Shape;12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00" y="1183050"/>
            <a:ext cx="2279385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81"/>
          <p:cNvSpPr txBox="1"/>
          <p:nvPr/>
        </p:nvSpPr>
        <p:spPr>
          <a:xfrm>
            <a:off x="44399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Data Structures and Algorithms with JavaScript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Michael McMillan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O'Reilly Media, Inc.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March 2014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6" name="Google Shape;12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99" y="1111913"/>
            <a:ext cx="2141507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223" name="Google Shape;122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“Efficient” Mean?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talk a lot about efficiency. But what exactly does “efficient” mean?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1" name="Google Shape;12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4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Fewer Steps = Faster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Number of Steps ~ Efficiency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5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Steps = Less Efficient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More Efficient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50" name="Google Shape;1250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8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 is an instruction to the computer.</a:t>
            </a:r>
            <a:endParaRPr/>
          </a:p>
        </p:txBody>
      </p:sp>
      <p:sp>
        <p:nvSpPr>
          <p:cNvPr id="1253" name="Google Shape;1253;p8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86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All computations boil down to a handful of basic steps.</a:t>
            </a:r>
            <a:endParaRPr sz="1800" dirty="0"/>
          </a:p>
        </p:txBody>
      </p:sp>
      <p:sp>
        <p:nvSpPr>
          <p:cNvPr id="1255" name="Google Shape;1255;p86"/>
          <p:cNvSpPr/>
          <p:nvPr/>
        </p:nvSpPr>
        <p:spPr>
          <a:xfrm>
            <a:off x="1654675" y="220740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86"/>
          <p:cNvSpPr txBox="1">
            <a:spLocks noGrp="1"/>
          </p:cNvSpPr>
          <p:nvPr>
            <p:ph type="subTitle" idx="3"/>
          </p:nvPr>
        </p:nvSpPr>
        <p:spPr>
          <a:xfrm>
            <a:off x="609600" y="222110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(+, *, etc.)</a:t>
            </a:r>
            <a:endParaRPr/>
          </a:p>
        </p:txBody>
      </p:sp>
      <p:sp>
        <p:nvSpPr>
          <p:cNvPr id="1257" name="Google Shape;1257;p86"/>
          <p:cNvSpPr/>
          <p:nvPr/>
        </p:nvSpPr>
        <p:spPr>
          <a:xfrm>
            <a:off x="1654675" y="27300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86"/>
          <p:cNvSpPr txBox="1">
            <a:spLocks noGrp="1"/>
          </p:cNvSpPr>
          <p:nvPr>
            <p:ph type="subTitle" idx="4"/>
          </p:nvPr>
        </p:nvSpPr>
        <p:spPr>
          <a:xfrm>
            <a:off x="609350" y="27437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var x = 42;</a:t>
            </a:r>
            <a:r>
              <a:rPr lang="en"/>
              <a:t>)</a:t>
            </a:r>
            <a:endParaRPr/>
          </a:p>
        </p:txBody>
      </p:sp>
      <p:sp>
        <p:nvSpPr>
          <p:cNvPr id="1259" name="Google Shape;1259;p86"/>
          <p:cNvSpPr/>
          <p:nvPr/>
        </p:nvSpPr>
        <p:spPr>
          <a:xfrm>
            <a:off x="1654700" y="325265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86"/>
          <p:cNvSpPr txBox="1">
            <a:spLocks noGrp="1"/>
          </p:cNvSpPr>
          <p:nvPr>
            <p:ph type="subTitle" idx="5"/>
          </p:nvPr>
        </p:nvSpPr>
        <p:spPr>
          <a:xfrm>
            <a:off x="609600" y="326635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tests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x === 42</a:t>
            </a:r>
            <a:r>
              <a:rPr lang="en"/>
              <a:t>)</a:t>
            </a:r>
            <a:endParaRPr/>
          </a:p>
        </p:txBody>
      </p:sp>
      <p:sp>
        <p:nvSpPr>
          <p:cNvPr id="1261" name="Google Shape;1261;p86"/>
          <p:cNvSpPr/>
          <p:nvPr/>
        </p:nvSpPr>
        <p:spPr>
          <a:xfrm>
            <a:off x="1654700" y="377527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6"/>
          <p:cNvSpPr txBox="1">
            <a:spLocks noGrp="1"/>
          </p:cNvSpPr>
          <p:nvPr>
            <p:ph type="subTitle" idx="6"/>
          </p:nvPr>
        </p:nvSpPr>
        <p:spPr>
          <a:xfrm>
            <a:off x="609550" y="3788975"/>
            <a:ext cx="419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memory</a:t>
            </a:r>
            <a:endParaRPr/>
          </a:p>
        </p:txBody>
      </p:sp>
      <p:sp>
        <p:nvSpPr>
          <p:cNvPr id="1263" name="Google Shape;1263;p86"/>
          <p:cNvSpPr/>
          <p:nvPr/>
        </p:nvSpPr>
        <p:spPr>
          <a:xfrm>
            <a:off x="1654700" y="43234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6"/>
          <p:cNvSpPr txBox="1">
            <a:spLocks noGrp="1"/>
          </p:cNvSpPr>
          <p:nvPr>
            <p:ph type="subTitle" idx="7"/>
          </p:nvPr>
        </p:nvSpPr>
        <p:spPr>
          <a:xfrm>
            <a:off x="609625" y="43371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from memory</a:t>
            </a:r>
            <a:endParaRPr/>
          </a:p>
        </p:txBody>
      </p:sp>
      <p:pic>
        <p:nvPicPr>
          <p:cNvPr id="1265" name="Google Shape;1265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Check-In</a:t>
            </a:r>
            <a:endParaRPr dirty="0"/>
          </a:p>
        </p:txBody>
      </p:sp>
      <p:sp>
        <p:nvSpPr>
          <p:cNvPr id="1049" name="Google Shape;1049;p69"/>
          <p:cNvSpPr/>
          <p:nvPr/>
        </p:nvSpPr>
        <p:spPr>
          <a:xfrm>
            <a:off x="1141300" y="13415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1141300" y="19326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9"/>
          <p:cNvSpPr/>
          <p:nvPr/>
        </p:nvSpPr>
        <p:spPr>
          <a:xfrm>
            <a:off x="1141300" y="25236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9"/>
          <p:cNvSpPr txBox="1">
            <a:spLocks noGrp="1"/>
          </p:cNvSpPr>
          <p:nvPr>
            <p:ph type="subTitle" idx="2"/>
          </p:nvPr>
        </p:nvSpPr>
        <p:spPr>
          <a:xfrm>
            <a:off x="-12150" y="136147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Computer Science Context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53" name="Google Shape;1053;p69"/>
          <p:cNvSpPr txBox="1">
            <a:spLocks noGrp="1"/>
          </p:cNvSpPr>
          <p:nvPr>
            <p:ph type="subTitle" idx="3"/>
          </p:nvPr>
        </p:nvSpPr>
        <p:spPr>
          <a:xfrm>
            <a:off x="-12250" y="19525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Big O Notation</a:t>
            </a:r>
            <a:endParaRPr sz="1800" dirty="0"/>
          </a:p>
        </p:txBody>
      </p:sp>
      <p:sp>
        <p:nvSpPr>
          <p:cNvPr id="1054" name="Google Shape;1054;p69"/>
          <p:cNvSpPr txBox="1">
            <a:spLocks noGrp="1"/>
          </p:cNvSpPr>
          <p:nvPr>
            <p:ph type="subTitle" idx="4"/>
          </p:nvPr>
        </p:nvSpPr>
        <p:spPr>
          <a:xfrm>
            <a:off x="-12300" y="254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Structures</a:t>
            </a:r>
            <a:endParaRPr sz="1800" dirty="0"/>
          </a:p>
        </p:txBody>
      </p:sp>
      <p:pic>
        <p:nvPicPr>
          <p:cNvPr id="1055" name="Google Shape;1055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3614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9525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2553610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9"/>
          <p:cNvSpPr/>
          <p:nvPr/>
        </p:nvSpPr>
        <p:spPr>
          <a:xfrm>
            <a:off x="1713975" y="39911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9"/>
          <p:cNvSpPr txBox="1">
            <a:spLocks noGrp="1"/>
          </p:cNvSpPr>
          <p:nvPr>
            <p:ph type="subTitle" idx="5"/>
          </p:nvPr>
        </p:nvSpPr>
        <p:spPr>
          <a:xfrm>
            <a:off x="709950" y="39912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Linked Lists</a:t>
            </a:r>
            <a:endParaRPr sz="1200"/>
          </a:p>
        </p:txBody>
      </p:sp>
      <p:sp>
        <p:nvSpPr>
          <p:cNvPr id="1061" name="Google Shape;1061;p69"/>
          <p:cNvSpPr/>
          <p:nvPr/>
        </p:nvSpPr>
        <p:spPr>
          <a:xfrm>
            <a:off x="1713850" y="44292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9"/>
          <p:cNvSpPr txBox="1">
            <a:spLocks noGrp="1"/>
          </p:cNvSpPr>
          <p:nvPr>
            <p:ph type="subTitle" idx="6"/>
          </p:nvPr>
        </p:nvSpPr>
        <p:spPr>
          <a:xfrm>
            <a:off x="710075" y="44293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Dictionaries</a:t>
            </a:r>
            <a:endParaRPr sz="1200"/>
          </a:p>
        </p:txBody>
      </p:sp>
      <p:sp>
        <p:nvSpPr>
          <p:cNvPr id="1063" name="Google Shape;1063;p69"/>
          <p:cNvSpPr/>
          <p:nvPr/>
        </p:nvSpPr>
        <p:spPr>
          <a:xfrm>
            <a:off x="1713850" y="31147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9"/>
          <p:cNvSpPr txBox="1">
            <a:spLocks noGrp="1"/>
          </p:cNvSpPr>
          <p:nvPr>
            <p:ph type="subTitle" idx="7"/>
          </p:nvPr>
        </p:nvSpPr>
        <p:spPr>
          <a:xfrm>
            <a:off x="710075" y="31148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Arrays</a:t>
            </a:r>
            <a:endParaRPr sz="1200"/>
          </a:p>
        </p:txBody>
      </p:sp>
      <p:sp>
        <p:nvSpPr>
          <p:cNvPr id="1065" name="Google Shape;1065;p69"/>
          <p:cNvSpPr/>
          <p:nvPr/>
        </p:nvSpPr>
        <p:spPr>
          <a:xfrm>
            <a:off x="1713850" y="35528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subTitle" idx="8"/>
          </p:nvPr>
        </p:nvSpPr>
        <p:spPr>
          <a:xfrm>
            <a:off x="710075" y="35530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Stacks/Queues</a:t>
            </a:r>
            <a:endParaRPr sz="1200"/>
          </a:p>
        </p:txBody>
      </p:sp>
      <p:pic>
        <p:nvPicPr>
          <p:cNvPr id="1067" name="Google Shape;1067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1177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5658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9851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443317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9"/>
          <p:cNvSpPr/>
          <p:nvPr/>
        </p:nvSpPr>
        <p:spPr>
          <a:xfrm>
            <a:off x="5676375" y="39938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69"/>
          <p:cNvSpPr txBox="1">
            <a:spLocks noGrp="1"/>
          </p:cNvSpPr>
          <p:nvPr>
            <p:ph type="subTitle" idx="9"/>
          </p:nvPr>
        </p:nvSpPr>
        <p:spPr>
          <a:xfrm>
            <a:off x="4672350" y="39939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 Trees &amp; Binary Search Trees</a:t>
            </a:r>
            <a:endParaRPr sz="1200"/>
          </a:p>
        </p:txBody>
      </p:sp>
      <p:sp>
        <p:nvSpPr>
          <p:cNvPr id="1073" name="Google Shape;1073;p69"/>
          <p:cNvSpPr/>
          <p:nvPr/>
        </p:nvSpPr>
        <p:spPr>
          <a:xfrm>
            <a:off x="5676250" y="44319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9"/>
          <p:cNvSpPr txBox="1">
            <a:spLocks noGrp="1"/>
          </p:cNvSpPr>
          <p:nvPr>
            <p:ph type="subTitle" idx="13"/>
          </p:nvPr>
        </p:nvSpPr>
        <p:spPr>
          <a:xfrm>
            <a:off x="4672475" y="44320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Graphs</a:t>
            </a:r>
            <a:endParaRPr sz="1200"/>
          </a:p>
        </p:txBody>
      </p:sp>
      <p:sp>
        <p:nvSpPr>
          <p:cNvPr id="1075" name="Google Shape;1075;p69"/>
          <p:cNvSpPr/>
          <p:nvPr/>
        </p:nvSpPr>
        <p:spPr>
          <a:xfrm>
            <a:off x="5676250" y="31174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9"/>
          <p:cNvSpPr txBox="1">
            <a:spLocks noGrp="1"/>
          </p:cNvSpPr>
          <p:nvPr>
            <p:ph type="subTitle" idx="14"/>
          </p:nvPr>
        </p:nvSpPr>
        <p:spPr>
          <a:xfrm>
            <a:off x="4672475" y="31175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Hash Tables</a:t>
            </a:r>
            <a:endParaRPr sz="1200"/>
          </a:p>
        </p:txBody>
      </p:sp>
      <p:sp>
        <p:nvSpPr>
          <p:cNvPr id="1077" name="Google Shape;1077;p69"/>
          <p:cNvSpPr/>
          <p:nvPr/>
        </p:nvSpPr>
        <p:spPr>
          <a:xfrm>
            <a:off x="5676250" y="35555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9"/>
          <p:cNvSpPr txBox="1">
            <a:spLocks noGrp="1"/>
          </p:cNvSpPr>
          <p:nvPr>
            <p:ph type="subTitle" idx="15"/>
          </p:nvPr>
        </p:nvSpPr>
        <p:spPr>
          <a:xfrm>
            <a:off x="4672475" y="35557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Sets</a:t>
            </a:r>
            <a:endParaRPr sz="1200"/>
          </a:p>
        </p:txBody>
      </p:sp>
      <p:pic>
        <p:nvPicPr>
          <p:cNvPr id="1079" name="Google Shape;107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1204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5685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9878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4435878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78" name="Google Shape;127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of these counts as a step.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9" name="Google Shape;12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What’s a Step?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faster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537" y="2660335"/>
            <a:ext cx="4256925" cy="18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 (!)</a:t>
            </a:r>
            <a:endParaRPr/>
          </a:p>
        </p:txBody>
      </p:sp>
      <p:sp>
        <p:nvSpPr>
          <p:cNvPr id="1293" name="Google Shape;1293;p8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8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function is more efficient?</a:t>
            </a:r>
            <a:endParaRPr/>
          </a:p>
        </p:txBody>
      </p:sp>
      <p:sp>
        <p:nvSpPr>
          <p:cNvPr id="1295" name="Google Shape;1295;p8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9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Which has fewer </a:t>
            </a:r>
            <a:r>
              <a:rPr lang="en-US" sz="1800" dirty="0"/>
              <a:t>steps</a:t>
            </a:r>
            <a:r>
              <a:rPr lang="en" sz="1800" dirty="0"/>
              <a:t>?</a:t>
            </a:r>
            <a:endParaRPr sz="1800" dirty="0"/>
          </a:p>
        </p:txBody>
      </p:sp>
      <p:pic>
        <p:nvPicPr>
          <p:cNvPr id="1297" name="Google Shape;1297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2544050" y="1931775"/>
            <a:ext cx="5770200" cy="20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instructions!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1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1 instruction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2"/>
          <p:cNvSpPr txBox="1"/>
          <p:nvPr/>
        </p:nvSpPr>
        <p:spPr>
          <a:xfrm>
            <a:off x="-12300" y="1810000"/>
            <a:ext cx="91686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 n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endParaRPr sz="48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(n = list.length)</a:t>
            </a:r>
            <a:endParaRPr sz="4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  <p:sp>
        <p:nvSpPr>
          <p:cNvPr id="1319" name="Google Shape;13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3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more efficient.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Verdict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4"/>
          <p:cNvSpPr txBox="1"/>
          <p:nvPr/>
        </p:nvSpPr>
        <p:spPr>
          <a:xfrm>
            <a:off x="5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isn’t bad.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Verdict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1340" name="Google Shape;1340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6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executes one instruction…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Check-In</a:t>
            </a:r>
            <a:endParaRPr/>
          </a:p>
        </p:txBody>
      </p:sp>
      <p:sp>
        <p:nvSpPr>
          <p:cNvPr id="1089" name="Google Shape;108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7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…no matter how long the array is.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888" y="1400175"/>
            <a:ext cx="66282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 takes the same amount of time on any input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9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needs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instructions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Quantifying Efficiency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7" y="1867972"/>
            <a:ext cx="7630725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00"/>
          <p:cNvSpPr txBox="1">
            <a:spLocks noGrp="1"/>
          </p:cNvSpPr>
          <p:nvPr>
            <p:ph type="subTitle" idx="1"/>
          </p:nvPr>
        </p:nvSpPr>
        <p:spPr>
          <a:xfrm>
            <a:off x="259650" y="11727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2400"/>
              <a:t> per item: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1"/>
          <p:cNvSpPr txBox="1"/>
          <p:nvPr/>
        </p:nvSpPr>
        <p:spPr>
          <a:xfrm>
            <a:off x="304800" y="2294751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fast…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2"/>
          <p:cNvSpPr txBox="1"/>
          <p:nvPr/>
        </p:nvSpPr>
        <p:spPr>
          <a:xfrm>
            <a:off x="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…but not free.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3"/>
          <p:cNvSpPr txBox="1"/>
          <p:nvPr/>
        </p:nvSpPr>
        <p:spPr>
          <a:xfrm>
            <a:off x="103550" y="2294700"/>
            <a:ext cx="904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Longer arrays = more time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4"/>
          <p:cNvSpPr txBox="1"/>
          <p:nvPr/>
        </p:nvSpPr>
        <p:spPr>
          <a:xfrm>
            <a:off x="0" y="20523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array length = Double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 array length = Triple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5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6"/>
          <p:cNvSpPr txBox="1"/>
          <p:nvPr/>
        </p:nvSpPr>
        <p:spPr>
          <a:xfrm>
            <a:off x="0" y="1920100"/>
            <a:ext cx="9144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running time of 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b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scale differently.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/>
          </a:p>
        </p:txBody>
      </p:sp>
      <p:sp>
        <p:nvSpPr>
          <p:cNvPr id="1428" name="Google Shape;1428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</a:t>
            </a:r>
            <a:endParaRPr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Smooth sailing?</a:t>
            </a:r>
            <a:endParaRPr sz="3600"/>
          </a:p>
        </p:txBody>
      </p:sp>
      <p:cxnSp>
        <p:nvCxnSpPr>
          <p:cNvPr id="1098" name="Google Shape;1098;p71"/>
          <p:cNvCxnSpPr/>
          <p:nvPr/>
        </p:nvCxnSpPr>
        <p:spPr>
          <a:xfrm>
            <a:off x="274375" y="640080"/>
            <a:ext cx="766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complexity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=</a:t>
            </a:r>
            <a:r>
              <a:rPr lang="en" b="1"/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rate at which algorithm </a:t>
            </a:r>
            <a:r>
              <a:rPr lang="en" b="1"/>
              <a:t>slows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as input </a:t>
            </a:r>
            <a:r>
              <a:rPr lang="en" b="1"/>
              <a:t>grows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8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instruction.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42" name="Google Shape;1442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b="1"/>
              <a:t>does not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slow for larger inputs.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0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running time of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constant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3" name="Google Shape;146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2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takes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instructions</a:t>
            </a:r>
            <a:endParaRPr sz="4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1" name="Google Shape;147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depends on array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85" name="Google Shape;1485;p114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Double array length, </a:t>
            </a:r>
            <a:br>
              <a:rPr lang="en" sz="4800"/>
            </a:br>
            <a:r>
              <a:rPr lang="en" sz="4800"/>
              <a:t>double time,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etc…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92" name="Google Shape;1492;p115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increases linearly 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with array length.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1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1499" name="Google Shape;1499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Check-In: Deliverable #1 is Due by the End of Today’s Class </a:t>
            </a:r>
            <a:endParaRPr sz="2200"/>
          </a:p>
        </p:txBody>
      </p:sp>
      <p:sp>
        <p:nvSpPr>
          <p:cNvPr id="1105" name="Google Shape;1105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the following to your Instructor and TAs:</a:t>
            </a:r>
            <a:endParaRPr/>
          </a:p>
        </p:txBody>
      </p:sp>
      <p:sp>
        <p:nvSpPr>
          <p:cNvPr id="1106" name="Google Shape;1106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by the end of the day!</a:t>
            </a:r>
            <a:endParaRPr/>
          </a:p>
        </p:txBody>
      </p:sp>
      <p:sp>
        <p:nvSpPr>
          <p:cNvPr id="1107" name="Google Shape;1107;p7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72"/>
          <p:cNvSpPr txBox="1">
            <a:spLocks noGrp="1"/>
          </p:cNvSpPr>
          <p:nvPr>
            <p:ph type="subTitle" idx="1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Overview of intended application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2"/>
          <p:cNvSpPr txBox="1">
            <a:spLocks noGrp="1"/>
          </p:cNvSpPr>
          <p:nvPr>
            <p:ph type="subTitle" idx="2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Detailed screen-by-screen UI layouts with annotations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2"/>
          <p:cNvSpPr txBox="1">
            <a:spLocks noGrp="1"/>
          </p:cNvSpPr>
          <p:nvPr>
            <p:ph type="subTitle" idx="3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Breakdown of group member roles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72"/>
          <p:cNvSpPr txBox="1">
            <a:spLocks noGrp="1"/>
          </p:cNvSpPr>
          <p:nvPr>
            <p:ph type="subTitle" idx="4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Screenshot of project management tool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06" name="Google Shape;150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1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1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O Notation lets us describe how running time scales when we increase the input size (</a:t>
            </a:r>
            <a:r>
              <a:rPr lang="en-US" dirty="0"/>
              <a:t>N</a:t>
            </a:r>
            <a:r>
              <a:rPr lang="en" dirty="0"/>
              <a:t>).</a:t>
            </a:r>
            <a:endParaRPr dirty="0"/>
          </a:p>
        </p:txBody>
      </p:sp>
      <p:sp>
        <p:nvSpPr>
          <p:cNvPr id="1509" name="Google Shape;1509;p11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17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850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is denoted with a big O and the growth factor in parentheses.</a:t>
            </a:r>
            <a:endParaRPr sz="1800" dirty="0"/>
          </a:p>
        </p:txBody>
      </p:sp>
      <p:sp>
        <p:nvSpPr>
          <p:cNvPr id="1511" name="Google Shape;1511;p117"/>
          <p:cNvSpPr/>
          <p:nvPr/>
        </p:nvSpPr>
        <p:spPr>
          <a:xfrm>
            <a:off x="1654675" y="2758225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17"/>
          <p:cNvSpPr txBox="1">
            <a:spLocks noGrp="1"/>
          </p:cNvSpPr>
          <p:nvPr>
            <p:ph type="subTitle" idx="3"/>
          </p:nvPr>
        </p:nvSpPr>
        <p:spPr>
          <a:xfrm>
            <a:off x="609575" y="2771925"/>
            <a:ext cx="8272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 =&gt; O(1)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dirty="0"/>
              <a:t>Grows like “1” (i.e., running time never grows)</a:t>
            </a:r>
            <a:endParaRPr dirty="0"/>
          </a:p>
        </p:txBody>
      </p:sp>
      <p:sp>
        <p:nvSpPr>
          <p:cNvPr id="1513" name="Google Shape;1513;p117"/>
          <p:cNvSpPr/>
          <p:nvPr/>
        </p:nvSpPr>
        <p:spPr>
          <a:xfrm>
            <a:off x="1654675" y="3280850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17"/>
          <p:cNvSpPr txBox="1">
            <a:spLocks noGrp="1"/>
          </p:cNvSpPr>
          <p:nvPr>
            <p:ph type="subTitle" idx="4"/>
          </p:nvPr>
        </p:nvSpPr>
        <p:spPr>
          <a:xfrm>
            <a:off x="609525" y="3294550"/>
            <a:ext cx="827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=&gt; O(</a:t>
            </a: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18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Grows like “n” (i.e., gets bigger as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gets bigger)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17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43" y="27833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17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43" y="3300322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7"/>
          <p:cNvSpPr txBox="1">
            <a:spLocks noGrp="1"/>
          </p:cNvSpPr>
          <p:nvPr>
            <p:ph type="subTitle" idx="5"/>
          </p:nvPr>
        </p:nvSpPr>
        <p:spPr>
          <a:xfrm>
            <a:off x="1039350" y="2343150"/>
            <a:ext cx="37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Examples: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26" name="Google Shape;152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18"/>
          <p:cNvSpPr txBox="1">
            <a:spLocks noGrp="1"/>
          </p:cNvSpPr>
          <p:nvPr>
            <p:ph type="body" idx="3"/>
          </p:nvPr>
        </p:nvSpPr>
        <p:spPr>
          <a:xfrm>
            <a:off x="175" y="2302125"/>
            <a:ext cx="9144000" cy="260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There are other Big O “classes.”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381" y="1074228"/>
            <a:ext cx="6732853" cy="26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19"/>
          <p:cNvSpPr txBox="1"/>
          <p:nvPr/>
        </p:nvSpPr>
        <p:spPr>
          <a:xfrm>
            <a:off x="152400" y="4057650"/>
            <a:ext cx="86868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 for each of the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items in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(!)</a:t>
            </a:r>
            <a:endParaRPr sz="3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0"/>
          <p:cNvSpPr txBox="1"/>
          <p:nvPr/>
        </p:nvSpPr>
        <p:spPr>
          <a:xfrm>
            <a:off x="304800" y="1943100"/>
            <a:ext cx="868680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length = 4x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length = 9x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nx length = n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43" name="Google Shape;1543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Running time grows </a:t>
            </a:r>
            <a:b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4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input.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1" name="Google Shape;1551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2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find_duplicates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=&gt;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O(n</a:t>
            </a:r>
            <a:r>
              <a:rPr lang="en" sz="4200" baseline="30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Quadratic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time complexity</a:t>
            </a:r>
            <a:endParaRPr sz="42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8" name="Google Shape;1558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0" name="Google Shape;15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0" y="3245775"/>
            <a:ext cx="713025" cy="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710725" y="3294475"/>
            <a:ext cx="713025" cy="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MAJOR INSIGHT!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74" name="Google Shape;1574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75" name="Google Shape;1575;p124"/>
          <p:cNvGraphicFramePr/>
          <p:nvPr>
            <p:extLst>
              <p:ext uri="{D42A27DB-BD31-4B8C-83A1-F6EECF244321}">
                <p14:modId xmlns:p14="http://schemas.microsoft.com/office/powerpoint/2010/main" val="3842750071"/>
              </p:ext>
            </p:extLst>
          </p:nvPr>
        </p:nvGraphicFramePr>
        <p:xfrm>
          <a:off x="185101" y="2056463"/>
          <a:ext cx="8855241" cy="9595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951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2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nested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4200">
                          <a:solidFill>
                            <a:schemeClr val="lt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for</a:t>
                      </a:r>
                      <a:endParaRPr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loops 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often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O(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3200" baseline="30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05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25"/>
          <p:cNvSpPr txBox="1">
            <a:spLocks noGrp="1"/>
          </p:cNvSpPr>
          <p:nvPr>
            <p:ph type="title"/>
          </p:nvPr>
        </p:nvSpPr>
        <p:spPr>
          <a:xfrm>
            <a:off x="2544050" y="1841450"/>
            <a:ext cx="5770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 COINCIDENCE!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6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nested for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loops ~ O(n</a:t>
            </a:r>
            <a:r>
              <a:rPr lang="en" sz="4200" baseline="30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89" name="Google Shape;158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Context</a:t>
            </a:r>
            <a:endParaRPr/>
          </a:p>
        </p:txBody>
      </p:sp>
      <p:sp>
        <p:nvSpPr>
          <p:cNvPr id="1125" name="Google Shape;1125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More...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is binary search?</a:t>
            </a:r>
            <a:endParaRPr/>
          </a:p>
        </p:txBody>
      </p:sp>
      <p:grpSp>
        <p:nvGrpSpPr>
          <p:cNvPr id="1603" name="Google Shape;1603;p128"/>
          <p:cNvGrpSpPr/>
          <p:nvPr/>
        </p:nvGrpSpPr>
        <p:grpSpPr>
          <a:xfrm>
            <a:off x="2563975" y="1025125"/>
            <a:ext cx="4016050" cy="3703525"/>
            <a:chOff x="2602125" y="1025125"/>
            <a:chExt cx="4016050" cy="3703525"/>
          </a:xfrm>
        </p:grpSpPr>
        <p:sp>
          <p:nvSpPr>
            <p:cNvPr id="1604" name="Google Shape;1604;p128"/>
            <p:cNvSpPr/>
            <p:nvPr/>
          </p:nvSpPr>
          <p:spPr>
            <a:xfrm>
              <a:off x="53311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605;p128"/>
            <p:cNvSpPr/>
            <p:nvPr/>
          </p:nvSpPr>
          <p:spPr>
            <a:xfrm>
              <a:off x="260212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128"/>
            <p:cNvSpPr/>
            <p:nvPr/>
          </p:nvSpPr>
          <p:spPr>
            <a:xfrm>
              <a:off x="4492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128"/>
            <p:cNvSpPr/>
            <p:nvPr/>
          </p:nvSpPr>
          <p:spPr>
            <a:xfrm>
              <a:off x="3349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8" name="Google Shape;1608;p128"/>
            <p:cNvCxnSpPr/>
            <p:nvPr/>
          </p:nvCxnSpPr>
          <p:spPr>
            <a:xfrm>
              <a:off x="4560775" y="13303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9" name="Google Shape;1609;p128"/>
            <p:cNvCxnSpPr/>
            <p:nvPr/>
          </p:nvCxnSpPr>
          <p:spPr>
            <a:xfrm rot="1019138">
              <a:off x="5562583" y="2459470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0" name="Google Shape;1610;p128"/>
            <p:cNvCxnSpPr/>
            <p:nvPr/>
          </p:nvCxnSpPr>
          <p:spPr>
            <a:xfrm rot="-1019138" flipH="1">
              <a:off x="5734808" y="3586095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1" name="Google Shape;1611;p128"/>
            <p:cNvCxnSpPr/>
            <p:nvPr/>
          </p:nvCxnSpPr>
          <p:spPr>
            <a:xfrm flipH="1">
              <a:off x="3942625" y="13867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2" name="Google Shape;1612;p128"/>
            <p:cNvCxnSpPr/>
            <p:nvPr/>
          </p:nvCxnSpPr>
          <p:spPr>
            <a:xfrm>
              <a:off x="36772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3" name="Google Shape;1613;p128"/>
            <p:cNvCxnSpPr/>
            <p:nvPr/>
          </p:nvCxnSpPr>
          <p:spPr>
            <a:xfrm flipH="1">
              <a:off x="29887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4" name="Google Shape;1614;p128"/>
            <p:cNvSpPr/>
            <p:nvPr/>
          </p:nvSpPr>
          <p:spPr>
            <a:xfrm>
              <a:off x="3313325" y="18781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128"/>
            <p:cNvSpPr/>
            <p:nvPr/>
          </p:nvSpPr>
          <p:spPr>
            <a:xfrm>
              <a:off x="4250250" y="102512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616" name="Google Shape;1616;p128"/>
            <p:cNvSpPr/>
            <p:nvPr/>
          </p:nvSpPr>
          <p:spPr>
            <a:xfrm>
              <a:off x="5974675" y="28857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7" name="Google Shape;1617;p128"/>
            <p:cNvCxnSpPr/>
            <p:nvPr/>
          </p:nvCxnSpPr>
          <p:spPr>
            <a:xfrm>
              <a:off x="4210863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8" name="Google Shape;1618;p128"/>
            <p:cNvCxnSpPr/>
            <p:nvPr/>
          </p:nvCxnSpPr>
          <p:spPr>
            <a:xfrm flipH="1">
              <a:off x="3677238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9" name="Google Shape;1619;p128"/>
            <p:cNvSpPr/>
            <p:nvPr/>
          </p:nvSpPr>
          <p:spPr>
            <a:xfrm>
              <a:off x="391727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128"/>
            <p:cNvSpPr/>
            <p:nvPr/>
          </p:nvSpPr>
          <p:spPr>
            <a:xfrm>
              <a:off x="5153425" y="19007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27" name="Google Shape;1627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What is the Big O of binary search?</a:t>
            </a:r>
            <a:endParaRPr sz="2400" b="1" dirty="0"/>
          </a:p>
        </p:txBody>
      </p:sp>
      <p:sp>
        <p:nvSpPr>
          <p:cNvPr id="1628" name="Google Shape;1628;p1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O(1)</a:t>
            </a:r>
            <a:endParaRPr sz="2400"/>
          </a:p>
        </p:txBody>
      </p:sp>
      <p:sp>
        <p:nvSpPr>
          <p:cNvPr id="1629" name="Google Shape;1629;p1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O(n)</a:t>
            </a:r>
            <a:endParaRPr sz="2400"/>
          </a:p>
        </p:txBody>
      </p:sp>
      <p:sp>
        <p:nvSpPr>
          <p:cNvPr id="1630" name="Google Shape;1630;p1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O(N</a:t>
            </a:r>
            <a:r>
              <a:rPr lang="en" sz="2400" baseline="30000" dirty="0"/>
              <a:t>2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631" name="Google Shape;1631;p1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Something else?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39" name="Google Shape;1639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else? Why?!</a:t>
            </a:r>
            <a:r>
              <a:rPr lang="en" b="1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47" name="Google Shape;164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3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56" name="Google Shape;165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32"/>
          <p:cNvSpPr txBox="1"/>
          <p:nvPr/>
        </p:nvSpPr>
        <p:spPr>
          <a:xfrm>
            <a:off x="477075" y="2931250"/>
            <a:ext cx="5917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3 Steps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3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66" name="Google Shape;166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34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74" name="Google Shape;167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34"/>
          <p:cNvSpPr txBox="1"/>
          <p:nvPr/>
        </p:nvSpPr>
        <p:spPr>
          <a:xfrm>
            <a:off x="1009350" y="2931250"/>
            <a:ext cx="5385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 Steps (!)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 txBox="1">
            <a:spLocks noGrp="1"/>
          </p:cNvSpPr>
          <p:nvPr>
            <p:ph type="title"/>
          </p:nvPr>
        </p:nvSpPr>
        <p:spPr>
          <a:xfrm>
            <a:off x="2544050" y="1919000"/>
            <a:ext cx="6726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Much</a:t>
            </a:r>
            <a:r>
              <a:rPr lang="en" sz="4200">
                <a:latin typeface="Roboto Light"/>
                <a:ea typeface="Roboto Light"/>
                <a:cs typeface="Roboto Light"/>
                <a:sym typeface="Roboto Light"/>
              </a:rPr>
              <a:t> faster than linear.</a:t>
            </a:r>
            <a:endParaRPr sz="4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6"/>
          <p:cNvSpPr txBox="1"/>
          <p:nvPr/>
        </p:nvSpPr>
        <p:spPr>
          <a:xfrm>
            <a:off x="0" y="194310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2x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3x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89" name="Google Shape;1689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6000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/>
              <a:t>Welcome to…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Computer Science Fundamentals!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7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O(l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N).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97" name="Google Shape;169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38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= how many times do I divide 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2 to get to 1?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705" name="Google Shape;1705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9"/>
          <p:cNvSpPr txBox="1"/>
          <p:nvPr/>
        </p:nvSpPr>
        <p:spPr>
          <a:xfrm>
            <a:off x="304800" y="1943100"/>
            <a:ext cx="8686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</a:t>
            </a:r>
            <a:r>
              <a:rPr lang="en-US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8?</a:t>
            </a:r>
            <a:endParaRPr sz="4200" b="1" i="1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13" name="Google Shape;1713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40"/>
          <p:cNvSpPr txBox="1"/>
          <p:nvPr/>
        </p:nvSpPr>
        <p:spPr>
          <a:xfrm>
            <a:off x="-1230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/ 2 = 4 (1)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/ 2 = 2 (2)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/ 2 = 1 (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1" name="Google Shape;172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1"/>
          <p:cNvSpPr txBox="1"/>
          <p:nvPr/>
        </p:nvSpPr>
        <p:spPr>
          <a:xfrm>
            <a:off x="304800" y="1943100"/>
            <a:ext cx="868680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="1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= 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9" name="Google Shape;1729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42"/>
          <p:cNvSpPr txBox="1"/>
          <p:nvPr/>
        </p:nvSpPr>
        <p:spPr>
          <a:xfrm>
            <a:off x="-5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worry about it.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37" name="Google Shape;173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Review</a:t>
            </a:r>
            <a:endParaRPr/>
          </a:p>
        </p:txBody>
      </p:sp>
      <p:graphicFrame>
        <p:nvGraphicFramePr>
          <p:cNvPr id="1743" name="Google Shape;1743;p143"/>
          <p:cNvGraphicFramePr/>
          <p:nvPr>
            <p:extLst>
              <p:ext uri="{D42A27DB-BD31-4B8C-83A1-F6EECF244321}">
                <p14:modId xmlns:p14="http://schemas.microsoft.com/office/powerpoint/2010/main" val="1251779090"/>
              </p:ext>
            </p:extLst>
          </p:nvPr>
        </p:nvGraphicFramePr>
        <p:xfrm>
          <a:off x="322525" y="1122775"/>
          <a:ext cx="8498950" cy="32048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88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O(1)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“1” (i.e., 2x input size -&gt; 1x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list_items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 (i.e., 2x input size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find_duplicates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2”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(i.e., 2x input size -&gt; 4x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binary_search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N” (i.e, (input size)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487" y="1406850"/>
            <a:ext cx="447913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Comparisons</a:t>
            </a:r>
            <a:endParaRPr/>
          </a:p>
        </p:txBody>
      </p:sp>
      <p:sp>
        <p:nvSpPr>
          <p:cNvPr id="1750" name="Google Shape;175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64" name="Google Shape;176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What is a data structure?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 what is an example?)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Remember… </a:t>
            </a:r>
            <a:endParaRPr/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fundamentals</a:t>
            </a:r>
            <a:endParaRPr/>
          </a:p>
        </p:txBody>
      </p:sp>
      <p:sp>
        <p:nvSpPr>
          <p:cNvPr id="1140" name="Google Shape;1140;p7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1"/>
          </p:nvPr>
        </p:nvSpPr>
        <p:spPr>
          <a:xfrm>
            <a:off x="12300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Fundamentals aren’t the “easy” computer science stuff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7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Rather, they are the fundamental concepts that underlie all of the work we’ve been doing to date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3"/>
          </p:nvPr>
        </p:nvSpPr>
        <p:spPr>
          <a:xfrm>
            <a:off x="0" y="3304875"/>
            <a:ext cx="8674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Roboto Light"/>
                <a:ea typeface="Roboto Light"/>
                <a:cs typeface="Roboto Light"/>
                <a:sym typeface="Roboto Light"/>
              </a:rPr>
              <a:t>The biggest takeaway is to understand that there are different tools to increase computational efficiency</a:t>
            </a:r>
            <a:endParaRPr sz="2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75" y="3071350"/>
            <a:ext cx="1073952" cy="10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47"/>
          <p:cNvSpPr txBox="1"/>
          <p:nvPr/>
        </p:nvSpPr>
        <p:spPr>
          <a:xfrm>
            <a:off x="304800" y="1943100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 we answer that…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72" name="Google Shape;177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07" y="2217496"/>
            <a:ext cx="23431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350" y="1627231"/>
            <a:ext cx="3043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07" y="2824224"/>
            <a:ext cx="3371850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= Data. Data Is Saved.</a:t>
            </a:r>
            <a:endParaRPr/>
          </a:p>
        </p:txBody>
      </p:sp>
      <p:sp>
        <p:nvSpPr>
          <p:cNvPr id="1782" name="Google Shape;1782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067200" cy="84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that we write gets saved in memory.</a:t>
            </a:r>
            <a:endParaRPr/>
          </a:p>
        </p:txBody>
      </p:sp>
      <p:pic>
        <p:nvPicPr>
          <p:cNvPr id="1783" name="Google Shape;1783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582" y="1025450"/>
            <a:ext cx="4650489" cy="30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48"/>
          <p:cNvSpPr/>
          <p:nvPr/>
        </p:nvSpPr>
        <p:spPr>
          <a:xfrm>
            <a:off x="3829800" y="2103575"/>
            <a:ext cx="1484400" cy="74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Save</a:t>
            </a:r>
            <a:endParaRPr/>
          </a:p>
        </p:txBody>
      </p:sp>
      <p:sp>
        <p:nvSpPr>
          <p:cNvPr id="1790" name="Google Shape;1790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can be visualized as slots. Data is then allotted to these slots.</a:t>
            </a:r>
            <a:endParaRPr/>
          </a:p>
        </p:txBody>
      </p:sp>
      <p:graphicFrame>
        <p:nvGraphicFramePr>
          <p:cNvPr id="1791" name="Google Shape;1791;p149"/>
          <p:cNvGraphicFramePr/>
          <p:nvPr/>
        </p:nvGraphicFramePr>
        <p:xfrm>
          <a:off x="336825" y="1194525"/>
          <a:ext cx="8583175" cy="356371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5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0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3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2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1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OxOOOC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Ox0008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0x0000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07 data bus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D31                                          data bus (one memory cycle)                                                 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 Addressable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Banked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on My Mind</a:t>
            </a:r>
            <a:endParaRPr/>
          </a:p>
        </p:txBody>
      </p:sp>
      <p:graphicFrame>
        <p:nvGraphicFramePr>
          <p:cNvPr id="1797" name="Google Shape;1797;p150"/>
          <p:cNvGraphicFramePr/>
          <p:nvPr/>
        </p:nvGraphicFramePr>
        <p:xfrm>
          <a:off x="411675" y="2000150"/>
          <a:ext cx="8320625" cy="281174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9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 Program</a:t>
                      </a:r>
                      <a:r>
                        <a:rPr lang="en" sz="1000" b="1"/>
                        <a:t> (executable)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Program's Virtual Memory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Mapping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Physical Memory 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75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min=10;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max - 50;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main () {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 Code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&amp;min 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&amp;max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Program Data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798" name="Google Shape;1798;p150"/>
          <p:cNvCxnSpPr/>
          <p:nvPr/>
        </p:nvCxnSpPr>
        <p:spPr>
          <a:xfrm>
            <a:off x="2381900" y="2423575"/>
            <a:ext cx="1077600" cy="208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9" name="Google Shape;1799;p150"/>
          <p:cNvCxnSpPr/>
          <p:nvPr/>
        </p:nvCxnSpPr>
        <p:spPr>
          <a:xfrm>
            <a:off x="2351975" y="4108400"/>
            <a:ext cx="11115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0" name="Google Shape;1800;p150"/>
          <p:cNvCxnSpPr/>
          <p:nvPr/>
        </p:nvCxnSpPr>
        <p:spPr>
          <a:xfrm rot="10800000" flipH="1">
            <a:off x="5224050" y="2400525"/>
            <a:ext cx="1875600" cy="2877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1" name="Google Shape;1801;p150"/>
          <p:cNvCxnSpPr/>
          <p:nvPr/>
        </p:nvCxnSpPr>
        <p:spPr>
          <a:xfrm rot="10800000" flipH="1">
            <a:off x="5235600" y="2895350"/>
            <a:ext cx="1866900" cy="178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50"/>
          <p:cNvCxnSpPr/>
          <p:nvPr/>
        </p:nvCxnSpPr>
        <p:spPr>
          <a:xfrm>
            <a:off x="5232550" y="3073625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3" name="Google Shape;1803;p150"/>
          <p:cNvCxnSpPr/>
          <p:nvPr/>
        </p:nvCxnSpPr>
        <p:spPr>
          <a:xfrm rot="10800000" flipH="1">
            <a:off x="5234550" y="35081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150"/>
          <p:cNvCxnSpPr/>
          <p:nvPr/>
        </p:nvCxnSpPr>
        <p:spPr>
          <a:xfrm>
            <a:off x="5232550" y="36605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150"/>
          <p:cNvCxnSpPr/>
          <p:nvPr/>
        </p:nvCxnSpPr>
        <p:spPr>
          <a:xfrm rot="10800000" flipH="1">
            <a:off x="5247050" y="4103650"/>
            <a:ext cx="1864200" cy="11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6" name="Google Shape;1806;p150"/>
          <p:cNvCxnSpPr/>
          <p:nvPr/>
        </p:nvCxnSpPr>
        <p:spPr>
          <a:xfrm>
            <a:off x="5224050" y="4126550"/>
            <a:ext cx="1875600" cy="379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150"/>
          <p:cNvCxnSpPr/>
          <p:nvPr/>
        </p:nvCxnSpPr>
        <p:spPr>
          <a:xfrm>
            <a:off x="5247050" y="4506275"/>
            <a:ext cx="1869900" cy="279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8" name="Google Shape;1808;p150"/>
          <p:cNvSpPr txBox="1"/>
          <p:nvPr/>
        </p:nvSpPr>
        <p:spPr>
          <a:xfrm rot="5400000">
            <a:off x="6885150" y="2919950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9" name="Google Shape;1809;p150"/>
          <p:cNvSpPr txBox="1"/>
          <p:nvPr/>
        </p:nvSpPr>
        <p:spPr>
          <a:xfrm rot="5400000">
            <a:off x="8518250" y="2930600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0" name="Google Shape;1810;p150"/>
          <p:cNvSpPr txBox="1"/>
          <p:nvPr/>
        </p:nvSpPr>
        <p:spPr>
          <a:xfrm rot="5400000">
            <a:off x="6885150" y="3552187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1" name="Google Shape;1811;p150"/>
          <p:cNvSpPr txBox="1"/>
          <p:nvPr/>
        </p:nvSpPr>
        <p:spPr>
          <a:xfrm rot="5400000">
            <a:off x="8518250" y="3562837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2" name="Google Shape;1812;p150"/>
          <p:cNvSpPr txBox="1"/>
          <p:nvPr/>
        </p:nvSpPr>
        <p:spPr>
          <a:xfrm rot="5400000">
            <a:off x="6885150" y="4200409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3" name="Google Shape;1813;p150"/>
          <p:cNvSpPr txBox="1"/>
          <p:nvPr/>
        </p:nvSpPr>
        <p:spPr>
          <a:xfrm rot="5400000">
            <a:off x="8518250" y="4211059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4" name="Google Shape;1814;p150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50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code as a whole takes some of these slots of memory.</a:t>
            </a:r>
            <a:endParaRPr sz="1600"/>
          </a:p>
        </p:txBody>
      </p:sp>
      <p:pic>
        <p:nvPicPr>
          <p:cNvPr id="1816" name="Google Shape;1816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50"/>
          <p:cNvSpPr/>
          <p:nvPr/>
        </p:nvSpPr>
        <p:spPr>
          <a:xfrm>
            <a:off x="1153425" y="13356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50"/>
          <p:cNvSpPr txBox="1">
            <a:spLocks noGrp="1"/>
          </p:cNvSpPr>
          <p:nvPr>
            <p:ph type="subTitle" idx="2"/>
          </p:nvPr>
        </p:nvSpPr>
        <p:spPr>
          <a:xfrm>
            <a:off x="0" y="13724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variable data itself also takes slots of memory.</a:t>
            </a:r>
            <a:endParaRPr sz="1600"/>
          </a:p>
        </p:txBody>
      </p:sp>
      <p:pic>
        <p:nvPicPr>
          <p:cNvPr id="1819" name="Google Shape;1819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918" y="13596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50"/>
          <p:cNvSpPr/>
          <p:nvPr/>
        </p:nvSpPr>
        <p:spPr>
          <a:xfrm>
            <a:off x="3118325" y="4172600"/>
            <a:ext cx="5778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to Memory</a:t>
            </a:r>
            <a:endParaRPr/>
          </a:p>
        </p:txBody>
      </p:sp>
      <p:sp>
        <p:nvSpPr>
          <p:cNvPr id="1826" name="Google Shape;1826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 we declare or instantiate a variable, we are </a:t>
            </a:r>
            <a:r>
              <a:rPr lang="en" b="1"/>
              <a:t>saving</a:t>
            </a:r>
            <a:r>
              <a:rPr lang="en"/>
              <a:t> that data to memory.</a:t>
            </a:r>
            <a:endParaRPr/>
          </a:p>
        </p:txBody>
      </p:sp>
      <p:graphicFrame>
        <p:nvGraphicFramePr>
          <p:cNvPr id="1827" name="Google Shape;1827;p151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28" name="Google Shape;1828;p151"/>
          <p:cNvSpPr/>
          <p:nvPr/>
        </p:nvSpPr>
        <p:spPr>
          <a:xfrm>
            <a:off x="3778338" y="17494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51"/>
          <p:cNvSpPr/>
          <p:nvPr/>
        </p:nvSpPr>
        <p:spPr>
          <a:xfrm>
            <a:off x="3778338" y="21537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reference these variables in our code, we are </a:t>
            </a:r>
            <a:r>
              <a:rPr lang="en" b="1"/>
              <a:t>retrieving</a:t>
            </a:r>
            <a:r>
              <a:rPr lang="en"/>
              <a:t> the data </a:t>
            </a:r>
            <a:br>
              <a:rPr lang="en"/>
            </a:br>
            <a:r>
              <a:rPr lang="en"/>
              <a:t>from memory. </a:t>
            </a:r>
            <a:endParaRPr/>
          </a:p>
        </p:txBody>
      </p:sp>
      <p:graphicFrame>
        <p:nvGraphicFramePr>
          <p:cNvPr id="1836" name="Google Shape;1836;p152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37" name="Google Shape;1837;p152"/>
          <p:cNvSpPr/>
          <p:nvPr/>
        </p:nvSpPr>
        <p:spPr>
          <a:xfrm rot="8160939">
            <a:off x="2376297" y="2906764"/>
            <a:ext cx="3554406" cy="28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52"/>
          <p:cNvSpPr/>
          <p:nvPr/>
        </p:nvSpPr>
        <p:spPr>
          <a:xfrm rot="7438871">
            <a:off x="3496258" y="3086893"/>
            <a:ext cx="2538285" cy="2875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Data = Growing Problem</a:t>
            </a:r>
            <a:endParaRPr/>
          </a:p>
        </p:txBody>
      </p:sp>
      <p:sp>
        <p:nvSpPr>
          <p:cNvPr id="1845" name="Google Shape;1845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As applications grow and we begin to incorporate larger quantities of information with inter-relationships.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These simple operations of saving, retrieving, etc.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Become a lot more intensive (both time-wise and CPU-processing-wise).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               </a:t>
            </a:r>
            <a:r>
              <a:rPr lang="en" sz="2400" b="1"/>
              <a:t>Don’t let the simplicity fool you!</a:t>
            </a:r>
            <a:endParaRPr sz="2400" b="1"/>
          </a:p>
        </p:txBody>
      </p:sp>
      <p:pic>
        <p:nvPicPr>
          <p:cNvPr id="1846" name="Google Shape;18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5" y="3326601"/>
            <a:ext cx="1119650" cy="11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54"/>
          <p:cNvSpPr txBox="1"/>
          <p:nvPr/>
        </p:nvSpPr>
        <p:spPr>
          <a:xfrm>
            <a:off x="4376660" y="1792915"/>
            <a:ext cx="4366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have limited space. Use it wisely!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3" name="Google Shape;1853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Devices</a:t>
            </a:r>
            <a:endParaRPr/>
          </a:p>
        </p:txBody>
      </p:sp>
      <p:sp>
        <p:nvSpPr>
          <p:cNvPr id="1854" name="Google Shape;1854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 inherently have limited memory because of space requirements—making efficiency decisions critical.</a:t>
            </a:r>
            <a:endParaRPr/>
          </a:p>
        </p:txBody>
      </p:sp>
      <p:pic>
        <p:nvPicPr>
          <p:cNvPr id="1855" name="Google Shape;185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175" y="1117550"/>
            <a:ext cx="6294150" cy="41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simple objects require memory to keep track of numerous relationships.</a:t>
            </a:r>
            <a:endParaRPr/>
          </a:p>
        </p:txBody>
      </p:sp>
      <p:graphicFrame>
        <p:nvGraphicFramePr>
          <p:cNvPr id="1862" name="Google Shape;1862;p155"/>
          <p:cNvGraphicFramePr/>
          <p:nvPr/>
        </p:nvGraphicFramePr>
        <p:xfrm>
          <a:off x="336825" y="1194525"/>
          <a:ext cx="4384300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pet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"Mammal"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animal: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"Cat"</a:t>
                      </a:r>
                      <a:endParaRPr sz="2400">
                        <a:solidFill>
                          <a:schemeClr val="accent4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"Sammy"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age: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24</a:t>
                      </a: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20115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63" name="Google Shape;1863;p155"/>
          <p:cNvSpPr/>
          <p:nvPr/>
        </p:nvSpPr>
        <p:spPr>
          <a:xfrm>
            <a:off x="68177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55"/>
          <p:cNvSpPr/>
          <p:nvPr/>
        </p:nvSpPr>
        <p:spPr>
          <a:xfrm>
            <a:off x="68177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55"/>
          <p:cNvSpPr/>
          <p:nvPr/>
        </p:nvSpPr>
        <p:spPr>
          <a:xfrm>
            <a:off x="68246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55"/>
          <p:cNvSpPr/>
          <p:nvPr/>
        </p:nvSpPr>
        <p:spPr>
          <a:xfrm>
            <a:off x="68246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55"/>
          <p:cNvSpPr/>
          <p:nvPr/>
        </p:nvSpPr>
        <p:spPr>
          <a:xfrm>
            <a:off x="68038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55"/>
          <p:cNvSpPr/>
          <p:nvPr/>
        </p:nvSpPr>
        <p:spPr>
          <a:xfrm>
            <a:off x="68038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55"/>
          <p:cNvSpPr/>
          <p:nvPr/>
        </p:nvSpPr>
        <p:spPr>
          <a:xfrm>
            <a:off x="68108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155"/>
          <p:cNvSpPr/>
          <p:nvPr/>
        </p:nvSpPr>
        <p:spPr>
          <a:xfrm>
            <a:off x="68108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55"/>
          <p:cNvSpPr/>
          <p:nvPr/>
        </p:nvSpPr>
        <p:spPr>
          <a:xfrm>
            <a:off x="54461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55"/>
          <p:cNvSpPr/>
          <p:nvPr/>
        </p:nvSpPr>
        <p:spPr>
          <a:xfrm>
            <a:off x="54461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55"/>
          <p:cNvSpPr/>
          <p:nvPr/>
        </p:nvSpPr>
        <p:spPr>
          <a:xfrm>
            <a:off x="54530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55"/>
          <p:cNvSpPr/>
          <p:nvPr/>
        </p:nvSpPr>
        <p:spPr>
          <a:xfrm>
            <a:off x="54530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55"/>
          <p:cNvSpPr/>
          <p:nvPr/>
        </p:nvSpPr>
        <p:spPr>
          <a:xfrm>
            <a:off x="54322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55"/>
          <p:cNvSpPr/>
          <p:nvPr/>
        </p:nvSpPr>
        <p:spPr>
          <a:xfrm>
            <a:off x="54322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55"/>
          <p:cNvSpPr/>
          <p:nvPr/>
        </p:nvSpPr>
        <p:spPr>
          <a:xfrm>
            <a:off x="54392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55"/>
          <p:cNvSpPr/>
          <p:nvPr/>
        </p:nvSpPr>
        <p:spPr>
          <a:xfrm>
            <a:off x="54392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55"/>
          <p:cNvSpPr txBox="1"/>
          <p:nvPr/>
        </p:nvSpPr>
        <p:spPr>
          <a:xfrm>
            <a:off x="6861400" y="1526038"/>
            <a:ext cx="1007100" cy="25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Mammal</a:t>
            </a:r>
            <a:endParaRPr/>
          </a:p>
        </p:txBody>
      </p:sp>
      <p:sp>
        <p:nvSpPr>
          <p:cNvPr id="1880" name="Google Shape;1880;p155"/>
          <p:cNvSpPr txBox="1"/>
          <p:nvPr/>
        </p:nvSpPr>
        <p:spPr>
          <a:xfrm>
            <a:off x="7102105" y="1991833"/>
            <a:ext cx="55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/>
          </a:p>
        </p:txBody>
      </p:sp>
      <p:sp>
        <p:nvSpPr>
          <p:cNvPr id="1881" name="Google Shape;1881;p155"/>
          <p:cNvSpPr txBox="1"/>
          <p:nvPr/>
        </p:nvSpPr>
        <p:spPr>
          <a:xfrm>
            <a:off x="6905629" y="2449640"/>
            <a:ext cx="1005300" cy="2769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Sammy</a:t>
            </a:r>
            <a:endParaRPr/>
          </a:p>
        </p:txBody>
      </p:sp>
      <p:sp>
        <p:nvSpPr>
          <p:cNvPr id="1882" name="Google Shape;1882;p155"/>
          <p:cNvSpPr txBox="1"/>
          <p:nvPr/>
        </p:nvSpPr>
        <p:spPr>
          <a:xfrm>
            <a:off x="7159813" y="2892744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1883" name="Google Shape;1883;p155"/>
          <p:cNvSpPr txBox="1"/>
          <p:nvPr/>
        </p:nvSpPr>
        <p:spPr>
          <a:xfrm>
            <a:off x="5816455" y="1562009"/>
            <a:ext cx="4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endParaRPr/>
          </a:p>
        </p:txBody>
      </p:sp>
      <p:sp>
        <p:nvSpPr>
          <p:cNvPr id="1884" name="Google Shape;1884;p155"/>
          <p:cNvSpPr txBox="1"/>
          <p:nvPr/>
        </p:nvSpPr>
        <p:spPr>
          <a:xfrm>
            <a:off x="5766189" y="1997941"/>
            <a:ext cx="60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/>
          </a:p>
        </p:txBody>
      </p:sp>
      <p:sp>
        <p:nvSpPr>
          <p:cNvPr id="1885" name="Google Shape;1885;p155"/>
          <p:cNvSpPr txBox="1"/>
          <p:nvPr/>
        </p:nvSpPr>
        <p:spPr>
          <a:xfrm>
            <a:off x="5719169" y="2461181"/>
            <a:ext cx="75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animal</a:t>
            </a:r>
            <a:endParaRPr/>
          </a:p>
        </p:txBody>
      </p:sp>
      <p:sp>
        <p:nvSpPr>
          <p:cNvPr id="1886" name="Google Shape;1886;p155"/>
          <p:cNvSpPr txBox="1"/>
          <p:nvPr/>
        </p:nvSpPr>
        <p:spPr>
          <a:xfrm>
            <a:off x="5794012" y="2938098"/>
            <a:ext cx="7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cxnSp>
        <p:nvCxnSpPr>
          <p:cNvPr id="1887" name="Google Shape;1887;p155"/>
          <p:cNvCxnSpPr/>
          <p:nvPr/>
        </p:nvCxnSpPr>
        <p:spPr>
          <a:xfrm rot="10800000" flipH="1">
            <a:off x="6547498" y="181589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8" name="Google Shape;1888;p155"/>
          <p:cNvCxnSpPr/>
          <p:nvPr/>
        </p:nvCxnSpPr>
        <p:spPr>
          <a:xfrm rot="10800000" flipH="1">
            <a:off x="6547498" y="2250212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9" name="Google Shape;1889;p155"/>
          <p:cNvCxnSpPr/>
          <p:nvPr/>
        </p:nvCxnSpPr>
        <p:spPr>
          <a:xfrm rot="10800000" flipH="1">
            <a:off x="6556474" y="263815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0" name="Google Shape;1890;p155"/>
          <p:cNvSpPr txBox="1"/>
          <p:nvPr/>
        </p:nvSpPr>
        <p:spPr>
          <a:xfrm>
            <a:off x="5709282" y="3367510"/>
            <a:ext cx="53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/>
          </a:p>
        </p:txBody>
      </p:sp>
      <p:cxnSp>
        <p:nvCxnSpPr>
          <p:cNvPr id="1891" name="Google Shape;1891;p155"/>
          <p:cNvCxnSpPr/>
          <p:nvPr/>
        </p:nvCxnSpPr>
        <p:spPr>
          <a:xfrm rot="10800000" flipH="1">
            <a:off x="6535604" y="3122970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2" name="Google Shape;1892;p155"/>
          <p:cNvCxnSpPr>
            <a:endCxn id="1871" idx="1"/>
          </p:cNvCxnSpPr>
          <p:nvPr/>
        </p:nvCxnSpPr>
        <p:spPr>
          <a:xfrm rot="10800000" flipH="1">
            <a:off x="5224150" y="1654071"/>
            <a:ext cx="222000" cy="37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3" name="Google Shape;1893;p155"/>
          <p:cNvCxnSpPr/>
          <p:nvPr/>
        </p:nvCxnSpPr>
        <p:spPr>
          <a:xfrm rot="10800000" flipH="1">
            <a:off x="5550415" y="1782260"/>
            <a:ext cx="9300" cy="64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4" name="Google Shape;1894;p155"/>
          <p:cNvCxnSpPr/>
          <p:nvPr/>
        </p:nvCxnSpPr>
        <p:spPr>
          <a:xfrm rot="10800000" flipH="1">
            <a:off x="6431618" y="1772970"/>
            <a:ext cx="44100" cy="165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5" name="Google Shape;1895;p155"/>
          <p:cNvCxnSpPr/>
          <p:nvPr/>
        </p:nvCxnSpPr>
        <p:spPr>
          <a:xfrm rot="10800000" flipH="1">
            <a:off x="5759661" y="1812636"/>
            <a:ext cx="14400" cy="112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6" name="Google Shape;1896;p155"/>
          <p:cNvSpPr txBox="1"/>
          <p:nvPr/>
        </p:nvSpPr>
        <p:spPr>
          <a:xfrm>
            <a:off x="5432300" y="1097450"/>
            <a:ext cx="2590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Google Shape;19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3" name="Google Shape;1903;p156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04" name="Google Shape;1904;p156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156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A way of storing data so that it can be used by 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computer.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6" name="Google Shape;1906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7" name="Google Shape;1907;p156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6" descr="https://math.la.asu.edu/~kawski/classes/mat272/vc/stokes/slides/stokes-0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263" y="1190300"/>
            <a:ext cx="3185474" cy="3576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4" name="Google Shape;115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1155" name="Google Shape;115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stuff? Yeah, me neither.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4" name="Google Shape;1914;p157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15" name="Google Shape;1915;p157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157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They are built upon simpler primitive data types (like variables)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17" name="Google Shape;1917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8" name="Google Shape;1918;p157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5" name="Google Shape;1925;p158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26" name="Google Shape;1926;p158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7" name="Google Shape;1927;p158"/>
          <p:cNvSpPr txBox="1"/>
          <p:nvPr/>
        </p:nvSpPr>
        <p:spPr>
          <a:xfrm>
            <a:off x="4440825" y="1737700"/>
            <a:ext cx="40938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It is non-opinionated, in the sense that it is only responsible for holding the data.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28" name="Google Shape;1928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9" name="Google Shape;1929;p158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</a:t>
            </a:r>
            <a:endParaRPr/>
          </a:p>
        </p:txBody>
      </p:sp>
      <p:sp>
        <p:nvSpPr>
          <p:cNvPr id="1935" name="Google Shape;1935;p159"/>
          <p:cNvSpPr txBox="1">
            <a:spLocks noGrp="1"/>
          </p:cNvSpPr>
          <p:nvPr>
            <p:ph type="subTitle" idx="1"/>
          </p:nvPr>
        </p:nvSpPr>
        <p:spPr>
          <a:xfrm>
            <a:off x="0" y="16355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Data Structure: Arrays</a:t>
            </a:r>
            <a:endParaRPr sz="2400"/>
          </a:p>
        </p:txBody>
      </p:sp>
      <p:sp>
        <p:nvSpPr>
          <p:cNvPr id="1936" name="Google Shape;1936;p159"/>
          <p:cNvSpPr txBox="1"/>
          <p:nvPr/>
        </p:nvSpPr>
        <p:spPr>
          <a:xfrm>
            <a:off x="278850" y="2185200"/>
            <a:ext cx="8586300" cy="7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var 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favFoods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"Pickles"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"Onions"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"Carrots"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endParaRPr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Arrays!</a:t>
            </a:r>
            <a:endParaRPr/>
          </a:p>
        </p:txBody>
      </p:sp>
      <p:sp>
        <p:nvSpPr>
          <p:cNvPr id="1949" name="Google Shape;1949;p16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61"/>
          <p:cNvSpPr txBox="1">
            <a:spLocks noGrp="1"/>
          </p:cNvSpPr>
          <p:nvPr>
            <p:ph type="subTitle" idx="1"/>
          </p:nvPr>
        </p:nvSpPr>
        <p:spPr>
          <a:xfrm>
            <a:off x="0" y="794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are the simplest data structure.</a:t>
            </a:r>
            <a:endParaRPr/>
          </a:p>
        </p:txBody>
      </p:sp>
      <p:pic>
        <p:nvPicPr>
          <p:cNvPr id="1951" name="Google Shape;1951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1"/>
          <p:cNvSpPr/>
          <p:nvPr/>
        </p:nvSpPr>
        <p:spPr>
          <a:xfrm>
            <a:off x="1045025" y="1303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61"/>
          <p:cNvSpPr txBox="1">
            <a:spLocks noGrp="1"/>
          </p:cNvSpPr>
          <p:nvPr>
            <p:ph type="subTitle" idx="2"/>
          </p:nvPr>
        </p:nvSpPr>
        <p:spPr>
          <a:xfrm>
            <a:off x="0" y="1316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JavaScript includes it natively.</a:t>
            </a:r>
            <a:endParaRPr sz="1800" dirty="0"/>
          </a:p>
        </p:txBody>
      </p:sp>
      <p:pic>
        <p:nvPicPr>
          <p:cNvPr id="1954" name="Google Shape;1954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13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61"/>
          <p:cNvSpPr/>
          <p:nvPr/>
        </p:nvSpPr>
        <p:spPr>
          <a:xfrm>
            <a:off x="1045025" y="1839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61"/>
          <p:cNvSpPr txBox="1">
            <a:spLocks noGrp="1"/>
          </p:cNvSpPr>
          <p:nvPr>
            <p:ph type="subTitle" idx="3"/>
          </p:nvPr>
        </p:nvSpPr>
        <p:spPr>
          <a:xfrm>
            <a:off x="0" y="1853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do not allow mixing of types. </a:t>
            </a:r>
            <a:endParaRPr sz="1800" dirty="0"/>
          </a:p>
        </p:txBody>
      </p:sp>
      <p:pic>
        <p:nvPicPr>
          <p:cNvPr id="1957" name="Google Shape;1957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9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1"/>
          <p:cNvSpPr/>
          <p:nvPr/>
        </p:nvSpPr>
        <p:spPr>
          <a:xfrm>
            <a:off x="1032725" y="2362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61"/>
          <p:cNvSpPr txBox="1">
            <a:spLocks noGrp="1"/>
          </p:cNvSpPr>
          <p:nvPr>
            <p:ph type="subTitle" idx="4"/>
          </p:nvPr>
        </p:nvSpPr>
        <p:spPr>
          <a:xfrm>
            <a:off x="-12300" y="2375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are not extendable. (They are fixed sizes.)</a:t>
            </a:r>
            <a:endParaRPr sz="1800" dirty="0"/>
          </a:p>
        </p:txBody>
      </p:sp>
      <p:pic>
        <p:nvPicPr>
          <p:cNvPr id="1960" name="Google Shape;1960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17468" y="2372088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1" name="Google Shape;1961;p161"/>
          <p:cNvGraphicFramePr/>
          <p:nvPr/>
        </p:nvGraphicFramePr>
        <p:xfrm>
          <a:off x="417475" y="3619138"/>
          <a:ext cx="5563675" cy="9339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7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" name="Google Shape;1962;p161"/>
          <p:cNvSpPr txBox="1"/>
          <p:nvPr/>
        </p:nvSpPr>
        <p:spPr>
          <a:xfrm>
            <a:off x="6282125" y="2923088"/>
            <a:ext cx="2600100" cy="1892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var averageTemp = [];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averageTemp[0] = 31.9;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averageTemp[1] = 35.3;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averageTemp[2] = 42.4;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averageTemp[3] = 52;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averageTemp[4] = 60.8;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963" name="Google Shape;1963;p161"/>
          <p:cNvSpPr/>
          <p:nvPr/>
        </p:nvSpPr>
        <p:spPr>
          <a:xfrm>
            <a:off x="-12300" y="3694848"/>
            <a:ext cx="2089800" cy="446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averageTemp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70" name="Google Shape;1970;p162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1" name="Google Shape;1971;p16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62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73" name="Google Shape;1973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62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62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/>
              <a:t> </a:t>
            </a:r>
            <a:r>
              <a:rPr lang="en" sz="1800" dirty="0"/>
              <a:t>method. </a:t>
            </a:r>
            <a:endParaRPr sz="1800" dirty="0"/>
          </a:p>
        </p:txBody>
      </p:sp>
      <p:pic>
        <p:nvPicPr>
          <p:cNvPr id="1976" name="Google Shape;1976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8" name="Google Shape;1978;p162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79" name="Google Shape;1979;p162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86" name="Google Shape;1986;p163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87" name="Google Shape;1987;p163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63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72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89" name="Google Shape;1989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3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63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method. </a:t>
            </a:r>
            <a:endParaRPr sz="1800" dirty="0"/>
          </a:p>
        </p:txBody>
      </p:sp>
      <p:pic>
        <p:nvPicPr>
          <p:cNvPr id="1992" name="Google Shape;1992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4" name="Google Shape;1994;p163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95" name="Google Shape;1995;p163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163"/>
          <p:cNvSpPr/>
          <p:nvPr/>
        </p:nvSpPr>
        <p:spPr>
          <a:xfrm flipH="1">
            <a:off x="6871375" y="340052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2003" name="Google Shape;2003;p164"/>
          <p:cNvGraphicFramePr/>
          <p:nvPr/>
        </p:nvGraphicFramePr>
        <p:xfrm>
          <a:off x="2375500" y="18953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04" name="Google Shape;200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5" y="8212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05" name="Google Shape;2005;p164"/>
          <p:cNvSpPr txBox="1"/>
          <p:nvPr/>
        </p:nvSpPr>
        <p:spPr>
          <a:xfrm>
            <a:off x="489825" y="6671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06" name="Google Shape;2006;p164"/>
          <p:cNvSpPr txBox="1"/>
          <p:nvPr/>
        </p:nvSpPr>
        <p:spPr>
          <a:xfrm>
            <a:off x="730450" y="1288450"/>
            <a:ext cx="827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we add an element to the </a:t>
            </a: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164"/>
          <p:cNvSpPr/>
          <p:nvPr/>
        </p:nvSpPr>
        <p:spPr>
          <a:xfrm>
            <a:off x="1378250" y="200427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8" name="Google Shape;200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3749925"/>
            <a:ext cx="909900" cy="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64"/>
          <p:cNvSpPr txBox="1"/>
          <p:nvPr/>
        </p:nvSpPr>
        <p:spPr>
          <a:xfrm>
            <a:off x="1790075" y="3749925"/>
            <a:ext cx="6360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would you solve this without a built-in Array method?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350" y="2497966"/>
            <a:ext cx="670083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17" name="Google Shape;2017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Unshift method: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really happening:</a:t>
            </a:r>
            <a:endParaRPr/>
          </a:p>
        </p:txBody>
      </p:sp>
      <p:pic>
        <p:nvPicPr>
          <p:cNvPr id="2018" name="Google Shape;2018;p165"/>
          <p:cNvPicPr preferRelativeResize="0"/>
          <p:nvPr/>
        </p:nvPicPr>
        <p:blipFill rotWithShape="1">
          <a:blip r:embed="rId4">
            <a:alphaModFix/>
          </a:blip>
          <a:srcRect r="-11098" b="-11098"/>
          <a:stretch/>
        </p:blipFill>
        <p:spPr>
          <a:xfrm>
            <a:off x="449350" y="1120550"/>
            <a:ext cx="3898649" cy="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25" name="Google Shape;2025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inefficiency emerges!</a:t>
            </a:r>
            <a:endParaRPr/>
          </a:p>
        </p:txBody>
      </p:sp>
      <p:graphicFrame>
        <p:nvGraphicFramePr>
          <p:cNvPr id="2026" name="Google Shape;2026;p166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7" name="Google Shape;2027;p166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28" name="Google Shape;2028;p166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66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6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66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66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66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66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66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66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3570</Words>
  <Application>Microsoft Office PowerPoint</Application>
  <PresentationFormat>On-screen Show (16:9)</PresentationFormat>
  <Paragraphs>857</Paragraphs>
  <Slides>132</Slides>
  <Notes>132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3" baseType="lpstr">
      <vt:lpstr>Arial</vt:lpstr>
      <vt:lpstr>Roboto Light</vt:lpstr>
      <vt:lpstr>Roboto</vt:lpstr>
      <vt:lpstr>Courier</vt:lpstr>
      <vt:lpstr>Inconsolata</vt:lpstr>
      <vt:lpstr>Roboto Thin</vt:lpstr>
      <vt:lpstr>Calibri</vt:lpstr>
      <vt:lpstr>Roboto Medium</vt:lpstr>
      <vt:lpstr>Amatic SC</vt:lpstr>
      <vt:lpstr>Simple Light</vt:lpstr>
      <vt:lpstr>3_Unbranded</vt:lpstr>
      <vt:lpstr>Lesson 22.1</vt:lpstr>
      <vt:lpstr>Outline</vt:lpstr>
      <vt:lpstr>Project Check-In</vt:lpstr>
      <vt:lpstr>Project Status</vt:lpstr>
      <vt:lpstr>Project Check-In: Deliverable #1 is Due by the End of Today’s Class </vt:lpstr>
      <vt:lpstr>Computer Science Context</vt:lpstr>
      <vt:lpstr>Welcome to…  Computer Science Fundamentals!  </vt:lpstr>
      <vt:lpstr>Remember… </vt:lpstr>
      <vt:lpstr>Fundamentals</vt:lpstr>
      <vt:lpstr>It Gets Hairy and Scary</vt:lpstr>
      <vt:lpstr>Be Wary of Imposter Syndrome Don’t let the hard stuff scare you.</vt:lpstr>
      <vt:lpstr>Why Cover This?</vt:lpstr>
      <vt:lpstr>Bottom Line  </vt:lpstr>
      <vt:lpstr>Going Deep</vt:lpstr>
      <vt:lpstr>Efficiency</vt:lpstr>
      <vt:lpstr>What does “Efficient” Mean? </vt:lpstr>
      <vt:lpstr>Fewer Steps = Faster Code Number of Steps ~ Efficiency </vt:lpstr>
      <vt:lpstr>More Steps = Less Efficient Fewer Steps = More Efficient  </vt:lpstr>
      <vt:lpstr>What’s a Step?</vt:lpstr>
      <vt:lpstr>What’s a Step?</vt:lpstr>
      <vt:lpstr>What’s a Step? Fewer steps = faster code</vt:lpstr>
      <vt:lpstr>Pop Quiz (!)</vt:lpstr>
      <vt:lpstr>Count the instructions! </vt:lpstr>
      <vt:lpstr>Count Instructions</vt:lpstr>
      <vt:lpstr>Count Instructions</vt:lpstr>
      <vt:lpstr>The Verdict</vt:lpstr>
      <vt:lpstr>The Verdict </vt:lpstr>
      <vt:lpstr>Time Complexity</vt:lpstr>
      <vt:lpstr>Quantifying Efficiency</vt:lpstr>
      <vt:lpstr>Quantifying Efficiency </vt:lpstr>
      <vt:lpstr>Quantifying Efficiency  </vt:lpstr>
      <vt:lpstr>Quantifying Efficiency  </vt:lpstr>
      <vt:lpstr>Quantifying Efficiency   </vt:lpstr>
      <vt:lpstr>Quantifying Efficiency   </vt:lpstr>
      <vt:lpstr>Quantifying Efficiency    </vt:lpstr>
      <vt:lpstr>Quantifying Efficiency     </vt:lpstr>
      <vt:lpstr>Quantifying Efficiency      </vt:lpstr>
      <vt:lpstr>Quantifying Efficiency       </vt:lpstr>
      <vt:lpstr>Quantifying Efficiency</vt:lpstr>
      <vt:lpstr>Time complexity =  the rate at which algorithm slows as input grows.</vt:lpstr>
      <vt:lpstr>Quantifying Efficiency</vt:lpstr>
      <vt:lpstr>Running time does not slow for larger inputs.</vt:lpstr>
      <vt:lpstr>Quantifying Efficiency </vt:lpstr>
      <vt:lpstr>Quantifying Efficiency  </vt:lpstr>
      <vt:lpstr>Quantifying Efficiency   </vt:lpstr>
      <vt:lpstr>Running time depends on array.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O: MAJOR INSIGHT!</vt:lpstr>
      <vt:lpstr>Big O</vt:lpstr>
      <vt:lpstr>NOT COINCIDENCE!</vt:lpstr>
      <vt:lpstr>Big O</vt:lpstr>
      <vt:lpstr>Big O: One More...</vt:lpstr>
      <vt:lpstr>Big O</vt:lpstr>
      <vt:lpstr>Big O</vt:lpstr>
      <vt:lpstr>Big O</vt:lpstr>
      <vt:lpstr>Activity: </vt:lpstr>
      <vt:lpstr>Activity: </vt:lpstr>
      <vt:lpstr>Big O</vt:lpstr>
      <vt:lpstr>Big O</vt:lpstr>
      <vt:lpstr>Much faster than linear.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</vt:lpstr>
      <vt:lpstr>Memory on My Mind</vt:lpstr>
      <vt:lpstr>Saving to Memory</vt:lpstr>
      <vt:lpstr>Retrieving from Memory </vt:lpstr>
      <vt:lpstr>Growing Data = Growing Problem</vt:lpstr>
      <vt:lpstr>Building Devices</vt:lpstr>
      <vt:lpstr>Retrieving from Memory </vt:lpstr>
      <vt:lpstr>PowerPoint Presentation</vt:lpstr>
      <vt:lpstr>PowerPoint Presentation</vt:lpstr>
      <vt:lpstr>PowerPoint Presentation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Stacks/Queues</vt:lpstr>
      <vt:lpstr>Data Structures = Abstractions Going forward, treat each of the following data structures as concepts. These are paradigmatic ways of organizing data that are commonly seen in code.</vt:lpstr>
      <vt:lpstr>Stacks</vt:lpstr>
      <vt:lpstr>Stacks</vt:lpstr>
      <vt:lpstr>Stacks</vt:lpstr>
      <vt:lpstr>Stacks: In Code</vt:lpstr>
      <vt:lpstr>Queue</vt:lpstr>
      <vt:lpstr>Queue</vt:lpstr>
      <vt:lpstr>Queue: In Code</vt:lpstr>
      <vt:lpstr>Linked Lists</vt:lpstr>
      <vt:lpstr>Arrays in JavaScript</vt:lpstr>
      <vt:lpstr>Linked Lists</vt:lpstr>
      <vt:lpstr>Linked Lists</vt:lpstr>
      <vt:lpstr>Linked List: In Code</vt:lpstr>
      <vt:lpstr>Pulse Check</vt:lpstr>
      <vt:lpstr>You Be the Teacher</vt:lpstr>
      <vt:lpstr>Dictionaries (Maps)</vt:lpstr>
      <vt:lpstr>Dictionaries (Maps): Actually Useful</vt:lpstr>
      <vt:lpstr>Dictionaries (Maps): Actually Useful </vt:lpstr>
      <vt:lpstr>Dictionaries (Maps): Actually Useful </vt:lpstr>
      <vt:lpstr>Learn More About Dictionaries (Maps) in JS: developer.mozilla.org/en-US/docs/Web/JavaScript/Reference/Global_Objects/Map </vt:lpstr>
      <vt:lpstr>Trees</vt:lpstr>
      <vt:lpstr>Trees</vt:lpstr>
      <vt:lpstr>Binary Trees</vt:lpstr>
      <vt:lpstr>Binary Trees </vt:lpstr>
      <vt:lpstr>Binary Search Trees npmjs.com/package/binary-search-tree</vt:lpstr>
      <vt:lpstr>Activity: Let’s Build This!</vt:lpstr>
      <vt:lpstr>Graphs</vt:lpstr>
      <vt:lpstr>Graphs</vt:lpstr>
      <vt:lpstr>Graphs</vt:lpstr>
      <vt:lpstr>Back to Projects!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22.3</dc:title>
  <cp:lastModifiedBy>Spencer Shadley</cp:lastModifiedBy>
  <cp:revision>6</cp:revision>
  <dcterms:modified xsi:type="dcterms:W3CDTF">2020-04-22T00:41:07Z</dcterms:modified>
</cp:coreProperties>
</file>